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0"/>
  </p:notesMasterIdLst>
  <p:sldIdLst>
    <p:sldId id="256" r:id="rId2"/>
    <p:sldId id="2633" r:id="rId3"/>
    <p:sldId id="2634" r:id="rId4"/>
    <p:sldId id="2635" r:id="rId5"/>
    <p:sldId id="2636" r:id="rId6"/>
    <p:sldId id="2624" r:id="rId7"/>
    <p:sldId id="2625" r:id="rId8"/>
    <p:sldId id="270" r:id="rId9"/>
    <p:sldId id="266" r:id="rId10"/>
    <p:sldId id="267" r:id="rId11"/>
    <p:sldId id="269" r:id="rId12"/>
    <p:sldId id="287" r:id="rId13"/>
    <p:sldId id="2690" r:id="rId14"/>
    <p:sldId id="2691" r:id="rId15"/>
    <p:sldId id="2692" r:id="rId16"/>
    <p:sldId id="2693" r:id="rId17"/>
    <p:sldId id="2694" r:id="rId18"/>
    <p:sldId id="2609" r:id="rId19"/>
    <p:sldId id="2627" r:id="rId20"/>
    <p:sldId id="2628" r:id="rId21"/>
    <p:sldId id="2657" r:id="rId22"/>
    <p:sldId id="2658" r:id="rId23"/>
    <p:sldId id="2659" r:id="rId24"/>
    <p:sldId id="2638" r:id="rId25"/>
    <p:sldId id="2660" r:id="rId26"/>
    <p:sldId id="2650" r:id="rId27"/>
    <p:sldId id="2632" r:id="rId28"/>
    <p:sldId id="263" r:id="rId29"/>
    <p:sldId id="2637" r:id="rId30"/>
    <p:sldId id="296" r:id="rId31"/>
    <p:sldId id="2662" r:id="rId32"/>
    <p:sldId id="2663" r:id="rId33"/>
    <p:sldId id="2664" r:id="rId34"/>
    <p:sldId id="281" r:id="rId35"/>
    <p:sldId id="2612" r:id="rId36"/>
    <p:sldId id="2622" r:id="rId37"/>
    <p:sldId id="2623" r:id="rId38"/>
    <p:sldId id="2639" r:id="rId39"/>
    <p:sldId id="2640" r:id="rId40"/>
    <p:sldId id="2642" r:id="rId41"/>
    <p:sldId id="2641" r:id="rId42"/>
    <p:sldId id="2643" r:id="rId43"/>
    <p:sldId id="2644" r:id="rId44"/>
    <p:sldId id="2645" r:id="rId45"/>
    <p:sldId id="2646" r:id="rId46"/>
    <p:sldId id="2649" r:id="rId47"/>
    <p:sldId id="257" r:id="rId48"/>
    <p:sldId id="259" r:id="rId49"/>
    <p:sldId id="260" r:id="rId50"/>
    <p:sldId id="261" r:id="rId51"/>
    <p:sldId id="262" r:id="rId52"/>
    <p:sldId id="258" r:id="rId53"/>
    <p:sldId id="265" r:id="rId54"/>
    <p:sldId id="264" r:id="rId55"/>
    <p:sldId id="268" r:id="rId56"/>
    <p:sldId id="271" r:id="rId57"/>
    <p:sldId id="272" r:id="rId58"/>
    <p:sldId id="273" r:id="rId59"/>
    <p:sldId id="274" r:id="rId60"/>
    <p:sldId id="276" r:id="rId61"/>
    <p:sldId id="2665" r:id="rId62"/>
    <p:sldId id="283" r:id="rId63"/>
    <p:sldId id="285" r:id="rId64"/>
    <p:sldId id="2613" r:id="rId65"/>
    <p:sldId id="2667" r:id="rId66"/>
    <p:sldId id="2666" r:id="rId67"/>
    <p:sldId id="2648" r:id="rId68"/>
    <p:sldId id="2668" r:id="rId69"/>
    <p:sldId id="2669" r:id="rId70"/>
    <p:sldId id="2670" r:id="rId71"/>
    <p:sldId id="279" r:id="rId72"/>
    <p:sldId id="286" r:id="rId73"/>
    <p:sldId id="280" r:id="rId74"/>
    <p:sldId id="2614" r:id="rId75"/>
    <p:sldId id="277" r:id="rId76"/>
    <p:sldId id="278" r:id="rId77"/>
    <p:sldId id="284" r:id="rId78"/>
    <p:sldId id="282" r:id="rId79"/>
    <p:sldId id="2671" r:id="rId80"/>
    <p:sldId id="2656" r:id="rId81"/>
    <p:sldId id="291" r:id="rId82"/>
    <p:sldId id="2672" r:id="rId83"/>
    <p:sldId id="2673" r:id="rId84"/>
    <p:sldId id="2674" r:id="rId85"/>
    <p:sldId id="2675" r:id="rId86"/>
    <p:sldId id="2676" r:id="rId87"/>
    <p:sldId id="2677" r:id="rId88"/>
    <p:sldId id="2678" r:id="rId89"/>
    <p:sldId id="2680" r:id="rId90"/>
    <p:sldId id="2679" r:id="rId91"/>
    <p:sldId id="2681" r:id="rId92"/>
    <p:sldId id="2682" r:id="rId93"/>
    <p:sldId id="2683" r:id="rId94"/>
    <p:sldId id="2684" r:id="rId95"/>
    <p:sldId id="2685" r:id="rId96"/>
    <p:sldId id="2686" r:id="rId97"/>
    <p:sldId id="2687" r:id="rId98"/>
    <p:sldId id="2688" r:id="rId9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1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5365D-3842-4317-BBC0-A7DD92B4547C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E68D-39FD-49FB-9370-7B61AB508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4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74369B-172D-4E8A-82AE-67B439C33D7A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8A6BF-B5A0-4766-9D2C-A46B9445F30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10.png"/><Relationship Id="rId4" Type="http://schemas.openxmlformats.org/officeDocument/2006/relationships/image" Target="../media/image16.jpe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9.png"/><Relationship Id="rId5" Type="http://schemas.openxmlformats.org/officeDocument/2006/relationships/image" Target="../media/image38.jpeg"/><Relationship Id="rId10" Type="http://schemas.openxmlformats.org/officeDocument/2006/relationships/image" Target="../media/image3.pn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8.png"/><Relationship Id="rId7" Type="http://schemas.openxmlformats.org/officeDocument/2006/relationships/image" Target="../media/image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10.png"/><Relationship Id="rId4" Type="http://schemas.openxmlformats.org/officeDocument/2006/relationships/image" Target="../media/image51.jpeg"/><Relationship Id="rId9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g"/><Relationship Id="rId5" Type="http://schemas.openxmlformats.org/officeDocument/2006/relationships/image" Target="../media/image26.jp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8.jpe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eg"/><Relationship Id="rId11" Type="http://schemas.openxmlformats.org/officeDocument/2006/relationships/image" Target="../media/image10.png"/><Relationship Id="rId5" Type="http://schemas.openxmlformats.org/officeDocument/2006/relationships/image" Target="../media/image74.jpeg"/><Relationship Id="rId10" Type="http://schemas.openxmlformats.org/officeDocument/2006/relationships/image" Target="../media/image9.png"/><Relationship Id="rId4" Type="http://schemas.openxmlformats.org/officeDocument/2006/relationships/image" Target="../media/image73.jpeg"/><Relationship Id="rId9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10" Type="http://schemas.openxmlformats.org/officeDocument/2006/relationships/image" Target="../media/image10.png"/><Relationship Id="rId4" Type="http://schemas.openxmlformats.org/officeDocument/2006/relationships/image" Target="../media/image79.jpeg"/><Relationship Id="rId9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12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jpeg"/><Relationship Id="rId11" Type="http://schemas.openxmlformats.org/officeDocument/2006/relationships/image" Target="../media/image9.png"/><Relationship Id="rId5" Type="http://schemas.openxmlformats.org/officeDocument/2006/relationships/image" Target="../media/image85.jpeg"/><Relationship Id="rId10" Type="http://schemas.openxmlformats.org/officeDocument/2006/relationships/image" Target="../media/image3.pn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12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jpeg"/><Relationship Id="rId11" Type="http://schemas.openxmlformats.org/officeDocument/2006/relationships/image" Target="../media/image9.png"/><Relationship Id="rId5" Type="http://schemas.openxmlformats.org/officeDocument/2006/relationships/image" Target="../media/image92.jpeg"/><Relationship Id="rId10" Type="http://schemas.openxmlformats.org/officeDocument/2006/relationships/image" Target="../media/image96.jpeg"/><Relationship Id="rId4" Type="http://schemas.openxmlformats.org/officeDocument/2006/relationships/image" Target="../media/image91.jpeg"/><Relationship Id="rId9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10" Type="http://schemas.openxmlformats.org/officeDocument/2006/relationships/image" Target="../media/image10.png"/><Relationship Id="rId4" Type="http://schemas.openxmlformats.org/officeDocument/2006/relationships/image" Target="../media/image98.jpeg"/><Relationship Id="rId9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12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jpeg"/><Relationship Id="rId11" Type="http://schemas.openxmlformats.org/officeDocument/2006/relationships/image" Target="../media/image9.png"/><Relationship Id="rId5" Type="http://schemas.openxmlformats.org/officeDocument/2006/relationships/image" Target="../media/image104.jpeg"/><Relationship Id="rId10" Type="http://schemas.openxmlformats.org/officeDocument/2006/relationships/image" Target="../media/image3.pn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09.jpe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Relationship Id="rId9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3" Type="http://schemas.openxmlformats.org/officeDocument/2006/relationships/image" Target="../media/image3.png"/><Relationship Id="rId7" Type="http://schemas.openxmlformats.org/officeDocument/2006/relationships/image" Target="../media/image1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10" Type="http://schemas.openxmlformats.org/officeDocument/2006/relationships/image" Target="../media/image10.png"/><Relationship Id="rId4" Type="http://schemas.openxmlformats.org/officeDocument/2006/relationships/image" Target="../media/image117.jpeg"/><Relationship Id="rId9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Relationship Id="rId9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3.png"/><Relationship Id="rId7" Type="http://schemas.openxmlformats.org/officeDocument/2006/relationships/image" Target="../media/image12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8.jpeg"/><Relationship Id="rId11" Type="http://schemas.openxmlformats.org/officeDocument/2006/relationships/image" Target="../media/image10.png"/><Relationship Id="rId5" Type="http://schemas.openxmlformats.org/officeDocument/2006/relationships/image" Target="../media/image127.jpeg"/><Relationship Id="rId10" Type="http://schemas.openxmlformats.org/officeDocument/2006/relationships/image" Target="../media/image9.pn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image" Target="../media/image8.png"/><Relationship Id="rId7" Type="http://schemas.openxmlformats.org/officeDocument/2006/relationships/image" Target="../media/image1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6.jpeg"/><Relationship Id="rId11" Type="http://schemas.openxmlformats.org/officeDocument/2006/relationships/image" Target="../media/image10.png"/><Relationship Id="rId5" Type="http://schemas.openxmlformats.org/officeDocument/2006/relationships/image" Target="../media/image135.jpeg"/><Relationship Id="rId10" Type="http://schemas.openxmlformats.org/officeDocument/2006/relationships/image" Target="../media/image9.png"/><Relationship Id="rId4" Type="http://schemas.openxmlformats.org/officeDocument/2006/relationships/image" Target="../media/image134.jpg"/><Relationship Id="rId9" Type="http://schemas.openxmlformats.org/officeDocument/2006/relationships/image" Target="../media/image139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14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2.jpg"/><Relationship Id="rId5" Type="http://schemas.openxmlformats.org/officeDocument/2006/relationships/image" Target="../media/image141.jpg"/><Relationship Id="rId4" Type="http://schemas.openxmlformats.org/officeDocument/2006/relationships/image" Target="../media/image140.jpg"/><Relationship Id="rId9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4.jpg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6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8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9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0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eg"/><Relationship Id="rId3" Type="http://schemas.openxmlformats.org/officeDocument/2006/relationships/image" Target="../media/image8.png"/><Relationship Id="rId7" Type="http://schemas.openxmlformats.org/officeDocument/2006/relationships/image" Target="../media/image1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3.jpg"/><Relationship Id="rId5" Type="http://schemas.openxmlformats.org/officeDocument/2006/relationships/image" Target="../media/image152.jpg"/><Relationship Id="rId10" Type="http://schemas.openxmlformats.org/officeDocument/2006/relationships/image" Target="../media/image10.png"/><Relationship Id="rId4" Type="http://schemas.openxmlformats.org/officeDocument/2006/relationships/image" Target="../media/image151.jpg"/><Relationship Id="rId9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8.jpeg"/><Relationship Id="rId5" Type="http://schemas.openxmlformats.org/officeDocument/2006/relationships/image" Target="../media/image157.jpeg"/><Relationship Id="rId4" Type="http://schemas.openxmlformats.org/officeDocument/2006/relationships/image" Target="../media/image156.jp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8.png"/><Relationship Id="rId7" Type="http://schemas.openxmlformats.org/officeDocument/2006/relationships/image" Target="../media/image1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10" Type="http://schemas.openxmlformats.org/officeDocument/2006/relationships/image" Target="../media/image10.png"/><Relationship Id="rId4" Type="http://schemas.openxmlformats.org/officeDocument/2006/relationships/image" Target="../media/image159.png"/><Relationship Id="rId9" Type="http://schemas.openxmlformats.org/officeDocument/2006/relationships/image" Target="../media/image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6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6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3" Type="http://schemas.openxmlformats.org/officeDocument/2006/relationships/image" Target="../media/image8.png"/><Relationship Id="rId7" Type="http://schemas.openxmlformats.org/officeDocument/2006/relationships/image" Target="../media/image16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8.jpeg"/><Relationship Id="rId5" Type="http://schemas.openxmlformats.org/officeDocument/2006/relationships/image" Target="../media/image167.jpeg"/><Relationship Id="rId10" Type="http://schemas.openxmlformats.org/officeDocument/2006/relationships/image" Target="../media/image10.png"/><Relationship Id="rId4" Type="http://schemas.openxmlformats.org/officeDocument/2006/relationships/image" Target="../media/image166.jpg"/><Relationship Id="rId9" Type="http://schemas.openxmlformats.org/officeDocument/2006/relationships/image" Target="../media/image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17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3.jpeg"/><Relationship Id="rId5" Type="http://schemas.openxmlformats.org/officeDocument/2006/relationships/image" Target="../media/image172.jpeg"/><Relationship Id="rId4" Type="http://schemas.openxmlformats.org/officeDocument/2006/relationships/image" Target="../media/image171.jpg"/><Relationship Id="rId9" Type="http://schemas.openxmlformats.org/officeDocument/2006/relationships/image" Target="../media/image1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jpeg"/><Relationship Id="rId3" Type="http://schemas.openxmlformats.org/officeDocument/2006/relationships/image" Target="../media/image8.png"/><Relationship Id="rId7" Type="http://schemas.openxmlformats.org/officeDocument/2006/relationships/image" Target="../media/image17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5.jpg"/><Relationship Id="rId11" Type="http://schemas.openxmlformats.org/officeDocument/2006/relationships/image" Target="../media/image180.jpeg"/><Relationship Id="rId5" Type="http://schemas.openxmlformats.org/officeDocument/2006/relationships/image" Target="../media/image10.png"/><Relationship Id="rId10" Type="http://schemas.openxmlformats.org/officeDocument/2006/relationships/image" Target="../media/image179.jpeg"/><Relationship Id="rId4" Type="http://schemas.openxmlformats.org/officeDocument/2006/relationships/image" Target="../media/image9.png"/><Relationship Id="rId9" Type="http://schemas.openxmlformats.org/officeDocument/2006/relationships/image" Target="../media/image178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2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3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8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3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8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2000">
                <a:srgbClr val="BA12B2">
                  <a:tint val="66000"/>
                  <a:satMod val="160000"/>
                </a:srgbClr>
              </a:gs>
              <a:gs pos="54000">
                <a:srgbClr val="BA12B2">
                  <a:tint val="44500"/>
                  <a:satMod val="160000"/>
                </a:srgbClr>
              </a:gs>
              <a:gs pos="100000">
                <a:srgbClr val="BA12B2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838200" y="2948473"/>
            <a:ext cx="10515600" cy="347098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th-TH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รายงานผลการดำเนินงานโครงการพระราชดำริฯ อพ.สธ.</a:t>
            </a:r>
            <a:br>
              <a:rPr lang="th-TH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ประจำปี 2567 (1 ตุ.ค. 2566 – 30 ก.ย. 2567)</a:t>
            </a:r>
            <a:br>
              <a:rPr lang="th-TH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</a:t>
            </a:r>
            <a:endParaRPr lang="en-US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270" y="389970"/>
            <a:ext cx="1908734" cy="2647018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944" y="786319"/>
            <a:ext cx="2250669" cy="2250669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45119" y="4457775"/>
            <a:ext cx="2566638" cy="32982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2003595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80006" y="-1002806"/>
            <a:ext cx="2566638" cy="3298222"/>
          </a:xfrm>
          <a:prstGeom prst="rect">
            <a:avLst/>
          </a:prstGeom>
        </p:spPr>
      </p:pic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85222C44-7ECF-4658-0116-52EC0014B6D2}"/>
              </a:ext>
            </a:extLst>
          </p:cNvPr>
          <p:cNvSpPr/>
          <p:nvPr/>
        </p:nvSpPr>
        <p:spPr>
          <a:xfrm>
            <a:off x="2302094" y="3827892"/>
            <a:ext cx="98899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15 มิถุนายน 2566</a:t>
            </a:r>
          </a:p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สมเด็จพระกนิษฐาธิราชเจ้า กรมสมเด็จพระเทพรัตนราชสุดาฯ สยามบรมราชกุมารี พระราชทานพระราชานุ</a:t>
            </a:r>
            <a:r>
              <a:rPr lang="th-TH" sz="2400" b="1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ญาต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 "วิทยาลัยบัณฑิตเอเซีย“ เข้าร่วมสนองพระราชดำริ ในโครงการอนุรักษ์พันธุกรรมพืชอันเนื่องมาจากพระราชดำริ (อพ.สธ.) ถือเป็นพระมหากรุณาธิคุณ อย่างหาที่สุดมิได้ </a:t>
            </a:r>
          </a:p>
          <a:p>
            <a:pPr algn="thaiDist" defTabSz="685783">
              <a:defRPr/>
            </a:pPr>
            <a:endParaRPr lang="th-TH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ข้าพระพุทธเจ้าผู้บริหาร คณาจารย์ ศิษย์เก่า ผู้ปกครอง วิทยาลัยบัณฑิตเซีย และสถานศึกษาในเครือ ศาสตราจารย์ ดร.นายแพทย์กระแส ชนะวงศ์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81B76779-E043-B126-5D50-6756652D9B84}"/>
              </a:ext>
            </a:extLst>
          </p:cNvPr>
          <p:cNvSpPr txBox="1"/>
          <p:nvPr/>
        </p:nvSpPr>
        <p:spPr>
          <a:xfrm>
            <a:off x="2342383" y="251903"/>
            <a:ext cx="95707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หน่วยราชการในพระองค์ ๙๐๔ กองงานในพระองค์สมเด็จพระกนิษฐาธิราชเจ้า กรมสมเด็จพระเทพรัตนราชสุดาฯ สยามบรมราชกุมารี กรมกิจการในพระบรมวงศานุวงศ์ ได้มีบันทึกข้อความขอพระราชทานพระราชานุ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ญาต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 วิทยาลัยบัณฑิตเอเซีย เข้าร่วมสนองพระราชดำริ โครงการอนุรักษ์พันธุกรรมพืชอันเนื่องมาจากพระราชดำริฯ และนำความกราบบังคมทูลทรงทราบฝ่าละอองพระบาทแล้วพระราชทานพระราชานุ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ญาต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ถือเป็นพระมหากรุณาธิคุณ อย่างหาที่สุดมิได้วิทยาลัยบัณฑิตเอเซีย</a:t>
            </a:r>
          </a:p>
        </p:txBody>
      </p:sp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435DBF27-9796-81AF-F9D8-18DC98277F6E}"/>
              </a:ext>
            </a:extLst>
          </p:cNvPr>
          <p:cNvCxnSpPr>
            <a:cxnSpLocks/>
          </p:cNvCxnSpPr>
          <p:nvPr/>
        </p:nvCxnSpPr>
        <p:spPr>
          <a:xfrm>
            <a:off x="2468136" y="3591093"/>
            <a:ext cx="9025181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29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2003595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80006" y="-1002806"/>
            <a:ext cx="2566638" cy="3298222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ข้อความ, จดหมาย, ตัวอักษร, เอกส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2BC77EC-8FD6-882D-515B-B3F7A4FB92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556"/>
          <a:stretch/>
        </p:blipFill>
        <p:spPr>
          <a:xfrm>
            <a:off x="6994952" y="85486"/>
            <a:ext cx="5166283" cy="6701581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ข้อความ, จดหมาย, กระดาษ, เอกส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C256C37-5BE5-E97A-12CE-2FB30B7260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950"/>
          <a:stretch/>
        </p:blipFill>
        <p:spPr>
          <a:xfrm>
            <a:off x="2054003" y="78209"/>
            <a:ext cx="5057997" cy="670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2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50175" y="2351717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26 มิถุนายน 2566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คณะทำงาน อพ.สธ. วิทยาลัยบัณฑิตเอเชีย นำโดย ศ.ดร.นายแพทย์กระแส ชนะวงศ์ ผู้ก่อตั้งสถาบันดำเนินพิธีเปิดกรวยรับสนอง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พระราชานุ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ญาต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โครงการอนุรักษ์พันธุกรรมพืชอันเนื่องมาจากพระราชดำริ (อพ.สธ.) สมเด็จพระเทพรัตนราชสุดาฯ สยามบรมราชกุมารี โดย ผศ.ดร.กษม ชนะวงศ์ อธิการบดีนำคณะผู้บริหาร บุคลากร นักศึกษาพยาบาล ผู้ช่วยพยาบาล นักบริบาลของพ่อ และผู้ปกครองเข้าร่วมพิธี ณ โรงแรมกรีน โฮเต็ล แอนด์ รีสอร์ท ขอนแก่น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6"/>
            <a:ext cx="11141825" cy="196279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ศาสตราจารย์ ดร.นายแพทย์กระแส ชนะวงศ์ ผู้ก่อตั้งสถาบัน ดำเนินพิธี</a:t>
            </a:r>
            <a:br>
              <a:rPr lang="th-TH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เปิดกรวยรับสนองพระราชานุ</a:t>
            </a:r>
            <a:r>
              <a:rPr lang="th-TH" sz="2800" b="1" spc="3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ญาต</a:t>
            </a:r>
            <a:r>
              <a:rPr lang="th-TH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โครงการอนุรักษ์พันธุกรรมพืช</a:t>
            </a:r>
            <a:br>
              <a:rPr lang="th-TH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28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อันเนื่องมาจากพระราชดำริ (อพ.สธ.) สมเด็จพระเทพรัตนราชสุดาฯ สยามบรมราชกุมารี โดย ผู้ช่วยศาสตราจารย์ ดร.กษม ชนะวงศ์ อธิการบดีวิทยาลัยบัณฑิตเอเซีย 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4C94747-597D-3D6E-B6D9-8891185B8F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010" y="4152373"/>
            <a:ext cx="10935067" cy="249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0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00049" y="2124597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12 กรกฎาคม 2566 เวลา 13.30-15.00 น.</a:t>
            </a:r>
            <a:b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การประชุมปรึกษาหารือขับเคลื่อนงานโครงการอนุรักษ์พันธุกรรมพืช อันเนื่องมาจากพระราชดำริฯ ณ ห้องประชุมวิทยานงลักษณ์ วิทยาลัยบัณฑิตเอเซียวิทยาลัยบัณฑิตเอเซีย ครั้งที่ ๑/๒๕๖๖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6"/>
            <a:ext cx="11141825" cy="196279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การประชุมปรึกษาหารือเพื่อขับเคลื่อนงานโครงการอนุรักษ์พันธุกรรมพืชอันเนื่องมาจากพระราชดำริ (อพ.สธ.) สมเด็จพระเทพรัตนราชสุดาฯ สยามบรมราชกุมารี วิทยาลัยบัณฑิตเอเซีย ครั้งที่ ๑/๒๕๖๖ 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9964E9F8-B8D4-CDD5-6DB5-AE0310186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538" y="3666307"/>
            <a:ext cx="10991999" cy="30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86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43009" y="1767197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14 กันยายน 2566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วิทยาลัยเทคโนโลยีพลพณิชยการ ได้จัดพิธีรับมอบเข็มกลัด สมเด็จพระกนิษฐาธิราชเจ้า กรมสมเด็จพระเทพ-รัตนราชสุดาฯ ให้แก่คณาจารย์และบุคลากรวิทยาลัยเทคโนโลยีพลพณิชยการ (สถานศึกษาในเครือ) ที่เข้าร่วมสนองโครงการพระราชดำริฯ (อพ.สธ.) กับวิทยาลัยบัณฑิตเอเซีย เพื่อเป็นเกียรติแก่ผู้ร่วมสนองงาน และเป็นพระมหากรุณาธิคุณอย่างหาที่สุดมิได้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พิธีรับมอบเข็ม พระราชทานสมเด็จพระกนิษฐาธิราชเจ้า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กรมสมเด็จพระเทพรัตนราชสุดาฯ (อพ.สธ.) แก่คณาจารย์และบุคลากรวิทยาลัย 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B3ECADCD-8354-664B-220C-0DEFA7E709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9673" y="3556032"/>
            <a:ext cx="10979742" cy="307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0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50175" y="1831004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14 กันยายน 2566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สถาบันในเครือ วิทยาลัยเทคโนโลยีพลพณิชยการ ได้จัดพิธีรับมอบเข็มกลัด สมเด็จพระกนิษฐาธิราชเจ้า กรมสมเด็จพระเทพ-รัตนราชสุดาฯ ให้แก่คณาจารย์และบุคลากรวิทยาลัยเทคโนโลยีพลพณิชยการ ที่เข้าร่วมสนองโครงการพระราชดำริฯ (อพ.สธ.) กับวิทยาลัยบัณฑิตเอเซีย เพื่อเป็นเกียรติแก่ผู้ร่วมสนองงาน และเป็นพระมหากรุณาธิคุณอย่างหาที่สุดมิได้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พิธีรับมอบเข็มพระราชทานสมเด็จพระกนิษฐาธิราชเจ้าให้แก่คณาจารย์ บุคลากรวิทยาลัยเทคโนโลยีพลพณิชยการ (สถานศึกษาในเครือ) 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89134BC-97E1-994D-2608-7B771018F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010" y="3564132"/>
            <a:ext cx="10912165" cy="306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59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ชื่อเรื่อง 3"/>
          <p:cNvSpPr txBox="1"/>
          <p:nvPr/>
        </p:nvSpPr>
        <p:spPr>
          <a:xfrm>
            <a:off x="1278857" y="1657824"/>
            <a:ext cx="10701649" cy="2143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9 เมษายน 2567    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ชาวเทา-ทองร่วมใจใส่เสื้อม่วง จัดพิธีเจริญพระพุทธมนต์ และตักบาตรถวายข้าวสารอาหารแห้ง (พระ 9 รูป) เพื่อถวายพระพรชัยมงคลแด่ สมเด็จพระเทพรัตนราชสุดา สยามบรมราชกุมารีเนื่องในวันคล้ายวันพระราชสมภพ 2 เมษายน 2567 และเพื่อถือเป็นการทำบุญประจำปีใหม่ไทย สักการะบูชา สรงน้ำสิ่งศักดิ์สิทธิ์ประจำสถาบัน ส่งอานิสงส์ให้แก่บุคลากรในถาบันและบุคลากรที่วายชนม์ ณ หน้าห้องประชุมพงษ์ศักดิ์วิทยากร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262566" y="332627"/>
            <a:ext cx="10786188" cy="153292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กิจกรรมพิเศษ วิทยาลัยบัณฑิตเอเซีย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จัดพิธีเจริญพระพุทธมนต์ </a:t>
            </a:r>
            <a:b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และตักบาตรถวายข้าวสารอาหารแห้ง เนื่องในวันคล้ายวันพระราชสมภพ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ข้อความ, การออกแบบกราฟิก, นักบิน, ม่ว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66" y="3807374"/>
            <a:ext cx="2031695" cy="287382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คน, เสื้อผ้า, ชาย, หญิ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25" y="3800834"/>
            <a:ext cx="3777445" cy="2873829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ยิ้ม, ใบหน้าของมนุษย์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36" y="3807374"/>
            <a:ext cx="2308060" cy="1730264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เสื้อผ้า, คน, ในร่ม, รองเท้า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4"/>
          <a:stretch>
            <a:fillRect/>
          </a:stretch>
        </p:blipFill>
        <p:spPr>
          <a:xfrm>
            <a:off x="7351336" y="5402423"/>
            <a:ext cx="2308060" cy="1278779"/>
          </a:xfrm>
          <a:prstGeom prst="rect">
            <a:avLst/>
          </a:prstGeom>
        </p:spPr>
      </p:pic>
      <p:pic>
        <p:nvPicPr>
          <p:cNvPr id="24" name="รูปภาพ 23" descr="รูปภาพประกอบด้วย เสื้อผ้า, คน, เค้กวันเกิด, ในร่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061" y="5100783"/>
            <a:ext cx="2106749" cy="1580419"/>
          </a:xfrm>
          <a:prstGeom prst="rect">
            <a:avLst/>
          </a:prstGeom>
        </p:spPr>
      </p:pic>
      <p:pic>
        <p:nvPicPr>
          <p:cNvPr id="22" name="รูปภาพ 21" descr="รูปภาพประกอบด้วย เสื้อผ้า, คน, หญิง, ชาย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999" y="3822005"/>
            <a:ext cx="2106749" cy="1580418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C509A95-899F-710C-0885-3B08B0425F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AB2BA27-BE4F-E781-449E-FD4DCB66FC1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0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830683" y="332627"/>
            <a:ext cx="11218071" cy="9626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แผนแม่บทวิทยาลัยบัณฑิตเอเซียระยะ 5 ปีที่ 7 ปีงบประมาณ 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ข้อความ, จำนวน, แผนภาพ, ขนาน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60" y="1204411"/>
            <a:ext cx="8767556" cy="5623286"/>
          </a:xfrm>
          <a:prstGeom prst="rect">
            <a:avLst/>
          </a:prstGeom>
        </p:spPr>
      </p:pic>
      <p:sp>
        <p:nvSpPr>
          <p:cNvPr id="8" name="สี่เหลี่ยมผืนผ้า 7"/>
          <p:cNvSpPr/>
          <p:nvPr/>
        </p:nvSpPr>
        <p:spPr>
          <a:xfrm>
            <a:off x="6037038" y="1940768"/>
            <a:ext cx="830424" cy="4805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รูปภาพ 2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C7B7E3E-95BB-C247-3C08-9EC81C191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46" y="1143911"/>
            <a:ext cx="1308158" cy="1815223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EC16E99-0411-68B3-3A8D-876CEB7D4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4" y="3253804"/>
            <a:ext cx="1308780" cy="13087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45911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ข้อความ, แผนภาพ, ขนาน, จำนวน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070" y="1214660"/>
            <a:ext cx="8815859" cy="5616453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6063188" y="1959429"/>
            <a:ext cx="830424" cy="4805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ชื่อเรื่อง 3"/>
          <p:cNvSpPr>
            <a:spLocks noGrp="1"/>
          </p:cNvSpPr>
          <p:nvPr>
            <p:ph type="title"/>
          </p:nvPr>
        </p:nvSpPr>
        <p:spPr>
          <a:xfrm>
            <a:off x="908347" y="332627"/>
            <a:ext cx="11140408" cy="9626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แผนแม่บทวิทยาลัยบัณฑิตเอเซียระยะ 5 ปีที่ 7 ปีงบประมาณ 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26D9707-D01C-B429-715F-99EC8879B6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46" y="1143911"/>
            <a:ext cx="1308158" cy="1815223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ED5DC85-9EE5-F113-8F38-805EBF5436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4" y="3253804"/>
            <a:ext cx="1308780" cy="13087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45911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ข้อความ, แผนภาพ, ไลน์, ขนาน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611" y="1236245"/>
            <a:ext cx="8976777" cy="5621755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6065177" y="1982817"/>
            <a:ext cx="877077" cy="3638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ชื่อเรื่อง 3"/>
          <p:cNvSpPr>
            <a:spLocks noGrp="1"/>
          </p:cNvSpPr>
          <p:nvPr>
            <p:ph type="title"/>
          </p:nvPr>
        </p:nvSpPr>
        <p:spPr>
          <a:xfrm>
            <a:off x="830683" y="332627"/>
            <a:ext cx="11218071" cy="9626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แผนแม่บทวิทยาลัยบัณฑิตเอเซียระยะ 5 ปีที่ 7 ปีงบประมาณ 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6A69533-5419-6B75-7AE0-7BC22FAA20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46" y="1143911"/>
            <a:ext cx="1308158" cy="1815223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99CDAF8-5B73-D1CF-2799-8B1E2F441B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4" y="3253804"/>
            <a:ext cx="1308780" cy="13087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2003595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80006" y="-1002806"/>
            <a:ext cx="2566638" cy="3298222"/>
          </a:xfrm>
          <a:prstGeom prst="rect">
            <a:avLst/>
          </a:prstGeom>
        </p:spPr>
      </p:pic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85222C44-7ECF-4658-0116-52EC0014B6D2}"/>
              </a:ext>
            </a:extLst>
          </p:cNvPr>
          <p:cNvSpPr/>
          <p:nvPr/>
        </p:nvSpPr>
        <p:spPr>
          <a:xfrm>
            <a:off x="2342383" y="1211692"/>
            <a:ext cx="98899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กิจกรรมที่ 1 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(F1A2)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การสำรวจ ทำรหัสพิกัด ทรัพยากรกายภาพ ชีวภาพ 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(๒ ตุ.ค. 66) อบรมการใช้เครื่องมือวัดพิกัด </a:t>
            </a:r>
            <a:r>
              <a:rPr lang="en-US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GPS 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ให้กับสถาบันในเครือ 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(18 ตุ.ค. 66) ติดตามขยายพันธุ์ไม้ (ม่วงเทพรัตน์) และแนะนำเทคนิคการดูแลรักษา ให้กับสถาบันในเครือ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(18 ตุ.ค. 66) คณะทำงานโครงการ อพ.สธ.วิทยาลัยบัณฑิตเอเซียดำเนินการสำรวจพันธุ์พืช วิทยาเขตพล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 พ.ย. 66) คณะทำงานโครงการ อพ.สธ.วบอ. ดำเนินการสำรวจพันธุ์พืช ในเขตวิทยาลัยวิทยาเขตพล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(16 พ.ย. 66) ลงพื้นที่เก็บรวบรวมข้อมูลวัดพิกัด </a:t>
            </a:r>
            <a:r>
              <a:rPr lang="en-US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GPS 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ไม้ยืนต้นในแนวเขตพื้นที่ ๘,๙,๑๐,๑๑,๑๒ และ ๑๓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(23 พ.ย. 66) อพ.สธ. วิทยาลัยบัณฑิตเอเชีย และ อพ.สธ.วิทยาเขตพล ร่วมกันดำเนินการสำรวจต้นไม้ ณ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ศูนย์ศึกษาธรรมชาติสิ่งแวดล้อมบ้านท่าเยี่ยม อ.ชนบท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(30 พ.ย. 66) ลงพื้นที่เก็บรวบรวมข้อมูลวัดพิกัด </a:t>
            </a:r>
            <a:r>
              <a:rPr lang="en-US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GPS 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ไม้ยืนต้นแต่ละชนิดในแนวเขตพื้นที่ ๑,๒,๓,๔,๕,๖ และ ๗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(19 ธ.ค. 66) คณะกรรมการ อพ.สธ.วบอ. วิทยาเขตเมืองนำส่งเเละร่วมติดป้ายต้นไม้ยืนต้น ให้กับ อพ.สธ. สถาบันในเครือ วิทยาลัยเทคโนโลยีพลพาณิชยการ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(27 ธ.ค. 66) วิทยาลัยบัณฑิตเอเซีย สำรวจทำรหัสพิกัดทรัพยากรกายภาพชีวภาพในสถานศึกษาวิทยาเขตเมือง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(26 ม.ค. 67) สำรวจทำรหัสพิกัดทรัพยากรและจัดทำป้ายชื่อพรรณไม้พร้อมติดป้ายชื่อต้นไม้ บริเวณภายในวิทยาลัยบัณฑิตเอเซียวิทยาเขตเมือง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81B76779-E043-B126-5D50-6756652D9B84}"/>
              </a:ext>
            </a:extLst>
          </p:cNvPr>
          <p:cNvSpPr txBox="1"/>
          <p:nvPr/>
        </p:nvSpPr>
        <p:spPr>
          <a:xfrm>
            <a:off x="2342383" y="251903"/>
            <a:ext cx="957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กิจกรรมในปีงบประมาณ 2567 (1 ตุ.ค. 2566 – 30 ก.ย. 2567)</a:t>
            </a:r>
          </a:p>
        </p:txBody>
      </p:sp>
    </p:spTree>
    <p:extLst>
      <p:ext uri="{BB962C8B-B14F-4D97-AF65-F5344CB8AC3E}">
        <p14:creationId xmlns:p14="http://schemas.microsoft.com/office/powerpoint/2010/main" val="2833941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74227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80006" y="-1002806"/>
            <a:ext cx="2566638" cy="3298222"/>
          </a:xfrm>
          <a:prstGeom prst="rect">
            <a:avLst/>
          </a:prstGeom>
        </p:spPr>
      </p:pic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85222C44-7ECF-4658-0116-52EC0014B6D2}"/>
              </a:ext>
            </a:extLst>
          </p:cNvPr>
          <p:cNvSpPr/>
          <p:nvPr/>
        </p:nvSpPr>
        <p:spPr>
          <a:xfrm>
            <a:off x="2403717" y="1590062"/>
            <a:ext cx="981885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กิจกรรมที่ 5 (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A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3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งานปลูกรักษาทรัพยากร ที่ได้จากการสำรวจ เก็บรวบรวมข้อมูลพื้นที่ศูนย์ศึกษาธรรมชาติ</a:t>
            </a:r>
          </a:p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บ้านท่าเยี่ยม จำนวน 6 ไร่ 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(23 พ.ย. 66) ลงพื้นที่สำรวจและเก็บรวบรวมข้อมูลพรรณไม้ บ้านท่าเยี่ยม อ.แวงใหญ่ จำนวน ๖ ไร่ 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(9 ธ.ค. 66) วิทยาลัยบัณฑิตเอเซีย จัดกิจกรรม อพ.สธ. อนุรักษ์พันธุกรรมพืช ณ ศูนย์ศึกษาธรรมชาติ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และสิ่งแวดล้อมชนบท อำเภอแวงใหญ่ จังหวัดขอนแก่น 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(14 ธ.ค. 66) ลงพื้นที่ติดตามและสำรวจความพึงพอใจของเยาวชน บ้านโจดใหญ่ อำเภอแวงใหญ่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(15 ธ.ค. 66) ลงพื้นที่ติดตามและสำรวจความพึงพอใจของเยาวชน บ้านท่าเยี่ยม อำเภอแวงใหญ่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(7 ส.ค. 67) วิทยาลัยบัณฑิตเอเชียร่วมกับ นศ.ตชด.บก.ภาค 2 ปลูกไม้ประดับ บริเวณภายใน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วิทยาลัยบัณฑิตเอเซียวิทยาเขตเมือง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81B76779-E043-B126-5D50-6756652D9B84}"/>
              </a:ext>
            </a:extLst>
          </p:cNvPr>
          <p:cNvSpPr txBox="1"/>
          <p:nvPr/>
        </p:nvSpPr>
        <p:spPr>
          <a:xfrm>
            <a:off x="2397420" y="441088"/>
            <a:ext cx="957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กิจกรรมในปีงบประมาณ 2567 (1 ตุ.ค. 2566 – 30 ก.ย. 2567)</a:t>
            </a:r>
          </a:p>
        </p:txBody>
      </p:sp>
    </p:spTree>
    <p:extLst>
      <p:ext uri="{BB962C8B-B14F-4D97-AF65-F5344CB8AC3E}">
        <p14:creationId xmlns:p14="http://schemas.microsoft.com/office/powerpoint/2010/main" val="648425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2003595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85222C44-7ECF-4658-0116-52EC0014B6D2}"/>
              </a:ext>
            </a:extLst>
          </p:cNvPr>
          <p:cNvSpPr/>
          <p:nvPr/>
        </p:nvSpPr>
        <p:spPr>
          <a:xfrm>
            <a:off x="2362032" y="1092739"/>
            <a:ext cx="98899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กิจกรรมที่ 7 (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F3A7) 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งานสวนพฤกษศาสตร์โรงเรียน วิทยาลัยบัณฑิตเอเซีย 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( 9 พ.ย. 66) วิทยาลัยบัณฑิตเอเชีย เข้าร่วมการประชุมกลุ่มสนับสนุนการดำเนินงานฐานทรัพยากรท้องถิ่น หลักสูตร : การวิเคราะห์ความสอดคล้องและการจัดทำแผนการดำเนินงานฐานทรัพยากรท้องถิ่น ณ มหาวิทยาลัยขอนแก่น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(21 – 25 พ.ย. 66) เข้าร่วมการประชุมวิชาการและนิทรรศการสวนพฤกษศาสตร์โรงเรียนและฐานทรัพยากรท้องถิ่น ระดับภูมิภาค ครั้งที่7 ปี 2566 ณ หอประชุมทีปังกรรัศมีโชติ มหาวิทยาลัยราชภัฏเซียงใหม่ ศูนย์แม่ริม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อำเภอแม่ริม จังหวัดเซียงใหม่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(28 พ.ย. 66) สรุปรายงานการประชุมคณะทำงาน โครงการ อพ.สธ. วิทยาลัยบัณฑิตเอเซีย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(12 – 14 ธ.ค. 66) คณะทำงาน อพ.สธ.วิทยาลัยบัณฑิตเอเซีย (อำเภอเมือง)จัดกิจกรรมทำป้ายชื่อติดต้นไม้ ให้กับ อพ.สธ. วิทยาเขตพล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(9 – 12 ม.ค. 67) เข้าร่วมการฝึกอบรมปฏิบัติการงานสวนพฤกษศาสตร์โรงเรียน หลักสูตร 5 องค์ประกอบ รุ่นที่ 1/2567 ณ ห้องประชุมสารสิน ชั้น 2 อาคารแก่นกาลพฤกษ์ มหาวิทยาลัยขอนแก่น จังหวัดขอนแก่น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(26 ม.ค. 67) คณะทำงานโครงการพระราชดำริฯ อพ.สธ.วบอ. เดินทางมาศึกษาดูงานโครงการ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สวนพฤกษศาสตร์โรงเรียน ณ วิทยาลัยเทคนิคชุมแพ จังหวัดขอนแก่น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 ก.พ. 67) วิทยาลัยบัณฑิตเอเซียประชุมวางแผน “การจัดทำสวนพฤกษศาสตร์โรงเรียน”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D368F67-8BB8-7005-5D03-AA9FA8EF40A5}"/>
              </a:ext>
            </a:extLst>
          </p:cNvPr>
          <p:cNvSpPr txBox="1"/>
          <p:nvPr/>
        </p:nvSpPr>
        <p:spPr>
          <a:xfrm>
            <a:off x="2342383" y="251903"/>
            <a:ext cx="957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กิจกรรมในปีงบประมาณ 2567 (1 ตุ.ค. 2566 – 30 ก.ย. 2567)</a:t>
            </a:r>
          </a:p>
        </p:txBody>
      </p:sp>
    </p:spTree>
    <p:extLst>
      <p:ext uri="{BB962C8B-B14F-4D97-AF65-F5344CB8AC3E}">
        <p14:creationId xmlns:p14="http://schemas.microsoft.com/office/powerpoint/2010/main" val="1526821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2003595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58000"/>
          </a:blip>
          <a:stretch>
            <a:fillRect/>
          </a:stretch>
        </p:blipFill>
        <p:spPr>
          <a:xfrm rot="10800000">
            <a:off x="10314038" y="-1092733"/>
            <a:ext cx="2296336" cy="2950874"/>
          </a:xfrm>
          <a:prstGeom prst="rect">
            <a:avLst/>
          </a:prstGeom>
        </p:spPr>
      </p:pic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85222C44-7ECF-4658-0116-52EC0014B6D2}"/>
              </a:ext>
            </a:extLst>
          </p:cNvPr>
          <p:cNvSpPr/>
          <p:nvPr/>
        </p:nvSpPr>
        <p:spPr>
          <a:xfrm>
            <a:off x="2388175" y="994416"/>
            <a:ext cx="98899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กิจกรรมที่ 7 (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F3A7) 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งานสวนพฤกษศาสตร์โรงเรียน วิทยาลัยบัณฑิตเอเชีย (ต่อ)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(13 ก.พ. 67) วิทยาลัยบัณฑิตเอเซียจัดอบรมโครงการสวนพฤกษศาสตร์โรงเรียน ให้กับบุคลากรในวิทยาลัย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โดยวิทยากรจากวิทยาลัยเทคนิคชุมแพ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(4 เม.ย. 67) คณะทำงานโครงการพระราชดำริฯ อพ.สธ. วิทยาลัยบัณฑิตเอเชียเดินทางมาศึกษาดูงาน ณ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ศูนย์หม่อนไหมเฉลิมพระเกียรติ จังหวัดขอนแก่น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(23 – 26 เม.ย. 67) เข้าร่วมการฝึกอบรมปฏิบัติการงานสวนพฤกษศาสตร์โรงเรียน หลักสูตร 5 องค์ประกอบ รุ่นที่ 2/2567 ณ ห้องประชุมพยับหมอก ชั้น 3 อาคารสำนักงานอธิการบดีและบริหารทรัพย์สิน มหาวิทยาลัยกาฬสินธุ์ จังหวัดกาฬสินธุ์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(21 พ.ต. 67) ประชุมคณะกรรมการดำเนินงาน เรื่อง ความคืบหน้าการจัดทำสวนพฤกษศาสตร์โรงเรียน โครงการ อพ.สธ. บรรยายโดย ผศ.วรุณทิพย์  ฉัตรจุฑามณี ที่ปรึกษาโครงการสวนพฤกษศาสตร์โรงเรียน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(18 ก.ค. 67) ปรึกษาถึงแนวทางการใช้พื้นที่ ศูนย์ศึกษาธรรมชาติและสิ่งแวดล้อมท่าเยี่ยม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(18 ส.ค. 67) คณะวิทยาศาสตร์และเทคโนโลยี ร่วมกับ นักศึกษาปริญญาโท คณะวิทยาศาสตร์เทคโนโลยี และคณะศึกษาศาสตร์ และศิลปะศาสตร์ ร่วมกันปลูกต้นหม่อนเพื่อเป็นพืชศึกษา ณ วิทยาลัยบัณฑิตเอเชีย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(5 ก.ย. 67) คณะทำงานวิทยาลัยบัณฑิตเอเชีย เดินทางไปร่วมสังเกตการณ์การประเมินงานสวนพฤกษศาสตร์โรงเรียน ณ โรงเรียนเตรียมอุดมศึกษาพัฒนาการร้อยเอ็ด จังหวัดร้อยเอ็ด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D84F60-CA3F-F30E-C77C-BA88D60A557B}"/>
              </a:ext>
            </a:extLst>
          </p:cNvPr>
          <p:cNvSpPr txBox="1"/>
          <p:nvPr/>
        </p:nvSpPr>
        <p:spPr>
          <a:xfrm>
            <a:off x="2342383" y="183952"/>
            <a:ext cx="957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กิจกรรมในปีงบประมาณ 2567 (1 ตุ.ค. 2566 – 30 ก.ย. 2567)</a:t>
            </a:r>
          </a:p>
        </p:txBody>
      </p:sp>
    </p:spTree>
    <p:extLst>
      <p:ext uri="{BB962C8B-B14F-4D97-AF65-F5344CB8AC3E}">
        <p14:creationId xmlns:p14="http://schemas.microsoft.com/office/powerpoint/2010/main" val="1428719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2003595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85222C44-7ECF-4658-0116-52EC0014B6D2}"/>
              </a:ext>
            </a:extLst>
          </p:cNvPr>
          <p:cNvSpPr/>
          <p:nvPr/>
        </p:nvSpPr>
        <p:spPr>
          <a:xfrm>
            <a:off x="2362032" y="1092739"/>
            <a:ext cx="98899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กิจกรรมที่ 9 (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F3A8) 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งานจัดทำเว็บไซต์ประชาสัมพันธ์หน่วยงาน อพ.สธ.วิทยาลัยบัณฑิตเอเซีย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งานจัดทำเว็บไซต์ประชาสัมพันธ์หน่วยงาน อพ.สธ.วิทยาลัยบัณฑิตเอเชีย</a:t>
            </a:r>
          </a:p>
          <a:p>
            <a:pPr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กิจกรรมที่ 10 (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F3A8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งานบริหารโครงการ อพ.สธ. วิทยาลัยบัณฑิตเอเซีย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(23 พ.ย. 66) รายงานความคืบหน้า การดำเนินงาน โครงการ อพ.สธ. ในที่ประชุมสภา ครั้งที่ ๔/๒๕๖๖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(28 พ.ย. 66) ประชุมย่อยคณะทำงานโครงการ อพ.สธ. เพื่อเตรียมแผนทำป้ายสำหรับติดต้นไม้ยืนต้น ให้กับสถานศึกษาในเครือ อพ.สธ. ตลอดจนงานสำรวจและงานอื่นๆ ที่จะดำเนินการต่อไป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(28 มี.ค. 67) รายงานความคืบหน้าการดำเนินโครงการ อพ.สธ. ในที่ประชุมสภา ครั้งที่ ๑/๒๕๖๗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(27 มิ.ย. 67) รายงานความคืบหน้าการดำเนินโครงการ อพ.สธ. ในที่ประชุมสภา ครั้งที่ ๒/๒๕๖๗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(22 ก.ค. 67) ประชุมคณะทำงานโครงการพระราชดำริฯ อพ.สธ.วบอ. เพื่อเตรียมความพร้อมก่อนการประชุมรายงานผลประจำปี 2567 ที่จะจัดขึ้นในวันจันทร์ ที่ 16 ตุลาคม พ.ศ. 2567 เวลา 14.00-15.00 น. ห้อง 1204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(24 ก.ย. 67) คณะทำงานวิทยาลัยบัณฑิตเอเชีย ประชุมวางแผนเพื่อเตรียมความพร้อมก่อนการรายงานผลประจำปีงบประมาณ 2567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en-US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- 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(26 ก.ค. 67) ผศ.ดร.กษม ชนะวงศ์ อธิการบดีวิทยาลัยบัณฑิตเอเซีย พบ ศ.ดร.ธิดารัตน์ บุญมาศ รองอธิการบดีฝ่ายวิสาหกิจและสังคมยั่งยืน เพื่อรายงานความคืบหน้าโครงการ อพ.สธ.วบอ. ก่อนงานประชุมรายงานผลประจำปี 2567 เวลา 13.30 - 14.00 น. ณ ชั้น 5 อาคารสิริคุณากร มหาวิทยาลัยขอนแก่น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D368F67-8BB8-7005-5D03-AA9FA8EF40A5}"/>
              </a:ext>
            </a:extLst>
          </p:cNvPr>
          <p:cNvSpPr txBox="1"/>
          <p:nvPr/>
        </p:nvSpPr>
        <p:spPr>
          <a:xfrm>
            <a:off x="2342383" y="251903"/>
            <a:ext cx="957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กิจกรรมในปีงบประมาณ 2567 (1 ตุ.ค. 2566 – 30 ก.ย. 2567)</a:t>
            </a:r>
          </a:p>
        </p:txBody>
      </p:sp>
    </p:spTree>
    <p:extLst>
      <p:ext uri="{BB962C8B-B14F-4D97-AF65-F5344CB8AC3E}">
        <p14:creationId xmlns:p14="http://schemas.microsoft.com/office/powerpoint/2010/main" val="3051081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2003595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85222C44-7ECF-4658-0116-52EC0014B6D2}"/>
              </a:ext>
            </a:extLst>
          </p:cNvPr>
          <p:cNvSpPr/>
          <p:nvPr/>
        </p:nvSpPr>
        <p:spPr>
          <a:xfrm>
            <a:off x="2362032" y="1092739"/>
            <a:ext cx="98899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กิจกรรมที่ 11 (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F3A8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การจัดนิทรรศการ งานประชุมวิชาการและนิทรรศการ </a:t>
            </a:r>
          </a:p>
          <a:p>
            <a:pPr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( 8 – 10 พ.ค. 67) วิทยาลัยบัณฑิตเอเซีย ได้เข้าร่วมงานการสัมมนาแลกเปลี่ยนเรียนรู้เครือข่ายเชิงประเด็น โครงการอนุรักษ์พันธุกรรมพืชอันเนื่องมาจากพระราชดำริสมเด็จพระเทพรัตนราชสุดาฯ สยามบรมราชกุมารี (อพ.สธ) ประจำปี 2567 ณ โรงแรมราชาวดีขอนแก่น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(8 - 9 ส.ค. 67) วิทยาลัยบัณฑิตเอเซียเข้าร่วมงานสัมมนาแลกเปลี่ยนเรียนรู้การดำเนินงานเครือข่ายเชิงประเด็น โครงการอนุรักษ์พันธุกรรมพืชอันเนื่องมาจากพระราชดำริฯ อพ.สธ. เครือข่ายอุดมศึกษาภาคตะวันออกเฉียงเหนือตอนบน ประจำปี 2567 ร่วมรายงานแลกเปลี่ยนความคืบหน้าโครงการมหาลัยละ 10 นาที ณ มหาวิทยาลัยราชภัฏอุดรธานี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(23 – 24 ก.ย. 67) คณะทำงานโครงการ อพ.สธ.วบอ. เข้าร่วมอบรม </a:t>
            </a:r>
            <a:r>
              <a:rPr lang="en-US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Carbon footprint 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องค์กร โดย อพ.สธ. เครือข่ายอีสาน-บน ณ สถาบันวิจัยและพัฒนาวิชาชีพครูสำหรับอาเซียน มหาวิทยาลัยขอนแก่น</a:t>
            </a:r>
          </a:p>
          <a:p>
            <a:pPr algn="thaiDist" defTabSz="685783">
              <a:defRPr/>
            </a:pPr>
            <a:endParaRPr lang="th-TH" sz="2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thaiDist" defTabSz="685783">
              <a:defRPr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กิจกรรมพิเศษ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โครงการอนุรักษ์พันธุกรรมพืชอันเนื่องมาจากพระราชดำริฯ (อพ.สธ.) ส่งเสริมความเป็นครูปฏิบัติกิจกรรม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ปลูกป่าปฏิบัติธรรมปันน้ำใจสานสัมพันธ์บ้านวัดโรงเรียนจำนวน ๗ ครั้ง</a:t>
            </a:r>
          </a:p>
          <a:p>
            <a:pPr algn="thaiDist" defTabSz="685783">
              <a:defRPr/>
            </a:pP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- การดำเนินกิจกรรม“อาสากล้าใหม่ หัวใจ อพ.สธ. อำเภอพลจำนวน ๑๐ ครั้ง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D368F67-8BB8-7005-5D03-AA9FA8EF40A5}"/>
              </a:ext>
            </a:extLst>
          </p:cNvPr>
          <p:cNvSpPr txBox="1"/>
          <p:nvPr/>
        </p:nvSpPr>
        <p:spPr>
          <a:xfrm>
            <a:off x="2342383" y="251903"/>
            <a:ext cx="9570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กิจกรรมในปีงบประมาณ 2567 (1 ตุ.ค. 2566 – 30 ก.ย. 2567)</a:t>
            </a:r>
          </a:p>
        </p:txBody>
      </p:sp>
    </p:spTree>
    <p:extLst>
      <p:ext uri="{BB962C8B-B14F-4D97-AF65-F5344CB8AC3E}">
        <p14:creationId xmlns:p14="http://schemas.microsoft.com/office/powerpoint/2010/main" val="819403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83946" y="13789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422291" y="-698415"/>
            <a:ext cx="2029462" cy="260793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549024" y="1874202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431942" y="883750"/>
            <a:ext cx="914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กิจกรรมที่ 1 (</a:t>
            </a:r>
            <a:r>
              <a:rPr lang="en-US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F1A2)</a:t>
            </a: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การสำรวจ ทำรหัสพิกัด ทรัพยากรกายภาพ ชีวภาพ </a:t>
            </a:r>
          </a:p>
        </p:txBody>
      </p:sp>
      <p:pic>
        <p:nvPicPr>
          <p:cNvPr id="6" name="รูปภาพ 5" descr="รูปภาพประกอบด้วย ข้อความ, จำนวน, ภาพหน้าจอ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C5F882A-FF03-9591-842A-715FBF57E5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68" t="7780" r="3856" b="46469"/>
          <a:stretch/>
        </p:blipFill>
        <p:spPr>
          <a:xfrm>
            <a:off x="2390545" y="2338485"/>
            <a:ext cx="9658264" cy="3557244"/>
          </a:xfrm>
          <a:prstGeom prst="rect">
            <a:avLst/>
          </a:prstGeom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6355C89-33EA-8226-04F4-BEFEE2466821}"/>
              </a:ext>
            </a:extLst>
          </p:cNvPr>
          <p:cNvSpPr/>
          <p:nvPr/>
        </p:nvSpPr>
        <p:spPr>
          <a:xfrm>
            <a:off x="6941871" y="3215649"/>
            <a:ext cx="1063690" cy="26938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88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50175" y="1831004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 ตุลาคม 2566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วิทยาลัยบัณฑิตเอเซีย ได้ดำเนินงานตามแผนแม่บทระยะ 5 ปีที่เจ็ด กิจกรรม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การอบรมการใช้เครื่องมือวัดพิกัด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GPS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ให้กับสถาบันในเครือ (วิทยาลัยเทคโนโลยีพลพณิชยการ) และลงพื้นที่สำรวจต้นไม้เบื้องต้น (โรงเรียนกระแสพัฒนา) หลังจบการบรรยาย ได้ร่วมกันปลูกต้นม่วงเทพรัตน์ เพื่อมอบให้เป็นของที่ระลึกแก่ผู้เข้าร่วมอบรม ณ วิทยาเขตพล อำเภอพลจังหวัดขอนแก่น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อบรมการใช้เครื่องมือวัดพิกัด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GPS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ให้กับสถาบันในเครือ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(วิทยาลัยเทคโนโลยีพลพณิชยการ) 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7467A2AC-2B48-611C-7FF0-454B5F4A90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010" y="3512766"/>
            <a:ext cx="10981189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08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50175" y="1831004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18 ตุลาคม 2566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อพ.สธ. วิทยาลัยบัณฑิตเอเซีย นำโดย ดร.ชวลิต หงส์ยนต์ ติดตามขยายพรรณไม้ (ม่วงเทพรัตน์) พร้อมทั้ง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เเนะนำ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เทคนิคการ</a:t>
            </a:r>
          </a:p>
          <a:p>
            <a:pPr>
              <a:lnSpc>
                <a:spcPct val="100000"/>
              </a:lnSpc>
            </a:pP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ดูเเ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ลรักษาให้คงสภาพสวยงาม เเละการใช้เครื่อง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GPS GARMIN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รุ่น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e-Trex-10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เริ่มต้นการใช้งาน เครื่องมือวัด เเละวิธีการใช้งานในที่โล่งรับสัญญาณ ให้กับสถาบันในเครือ ณ วิทยาลัยเทคโนโลยีพลพณิชยการ ดำเนินงานตามแผนแม่บทระยะ 5 ปีที่เจ็ด 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การติดตามขยายพันธุ์ไม้ (ม่วงเทพรัตน์) และแนะนำ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เทคนิคการดูแลรักษา ให้กับสถาบันในเครือ ณ วิทยาลัยเทคโนโลยีพลพณิชยการ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0A0823C4-3ECD-463E-6682-527D06954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010" y="3414935"/>
            <a:ext cx="10902818" cy="329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32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07467" y="1731316"/>
            <a:ext cx="10803683" cy="134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18 ตุลาคม 2566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อพ.สธ. วิทยาลัยบัณฑิตเอเซีย และบุคลากรวิทยาลัยเทคโนโลยีพลพณิชยการและสถาบันในเครือ ดำเนินกิจกรรมสำรวจพันธุ์พืชต่างๆ ในเขตวิทยาลัยบัณฑิตเอเซีย ที่ตั้ง อำเภอพล จังหวัดขอนแก่น พื้นที่ ๒๕ ไร่ (แบ่งตามแนวปฏิบัติหน้าที่ ๑๓ เขต)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คณะทำงานโครงการ อพ.สธ.วิทยาลัยบัณฑิตเอเซีย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ดำเนินการสำรวจพันธุ์พืช ในเขตวิทยาลัยวิทยาเขตพล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752EF70-A22B-AB52-B634-8CE940E500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07"/>
          <a:stretch/>
        </p:blipFill>
        <p:spPr>
          <a:xfrm>
            <a:off x="9514114" y="3254679"/>
            <a:ext cx="2397036" cy="3429908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091A2B4-D99B-9EBC-1E1A-5482B88F2C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91"/>
          <a:stretch/>
        </p:blipFill>
        <p:spPr>
          <a:xfrm>
            <a:off x="1117618" y="3254679"/>
            <a:ext cx="8417692" cy="342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93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07467" y="1731315"/>
            <a:ext cx="10916483" cy="1566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 พฤศจิกายน ๒๕๖๖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อพ.สธ. วิทยาลัยบัณฑิตเอเซีย และบุคลากรวิทยาลัยเทคโนโลยีพลพณิชยการและสถาบันในเครือ ดำเนินกิจกรรมสำรวจและเก็บข้อมูล วัดเส้นรอบวง ติดป้ายชื่อไม้ยืนต้นแต่ละชนิด ตามแนวการปฏิบัติหน้าที่ ๑๓ เขต ในเขตวิทยาลัยวิทยาเขตพล จังหวัดขอนแก่น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คณะทำงานโครงการ อพ.สธ.วิทยาลัยบัณฑิตเอเซีย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ดำเนินการสำรวจพันธุ์พืช ในเขตวิทยาลัยวิทยาเขตพล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D52E914-90F3-21B7-12DB-7673D5059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" t="-1" b="51346"/>
          <a:stretch/>
        </p:blipFill>
        <p:spPr>
          <a:xfrm>
            <a:off x="8000239" y="3256823"/>
            <a:ext cx="4023711" cy="3357621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C271467-B91B-20B7-BDA5-A60C66288C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63"/>
          <a:stretch/>
        </p:blipFill>
        <p:spPr>
          <a:xfrm>
            <a:off x="1215290" y="3261130"/>
            <a:ext cx="6784949" cy="335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5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43009" y="1484652"/>
            <a:ext cx="10916483" cy="1398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5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16 พฤศจิกายน ๒๕๖๖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   ลงพื้นที่เก็บรวบรวมข้อมูลวัดพิกัด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GPS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ไม้ยืนต้นแต่ละชนิดในแนวเขตพื้นที่ ๘,๙,๑๐,๑๑,๑๒ และ ๑๓ (รอบแรก)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คณะทำงานโครงการ อพ.สธ.วิทยาลัยบัณฑิตเอเซีย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ดำเนินการสำรวจพันธุ์พืช ในเขตวิทยาลัยวิทยาเขตพล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เสื้อผ้า, คน, ต้นไม้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C56043B-676F-B357-A11B-24434D020B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1"/>
          <a:stretch/>
        </p:blipFill>
        <p:spPr>
          <a:xfrm>
            <a:off x="1050175" y="3017578"/>
            <a:ext cx="7278065" cy="3762193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เสื้อผ้า, คน, ต้นไม้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870924B-F068-36E3-402C-6B8B5A4F8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" r="56327" b="71893"/>
          <a:stretch/>
        </p:blipFill>
        <p:spPr>
          <a:xfrm>
            <a:off x="8328240" y="3017577"/>
            <a:ext cx="3819936" cy="37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49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50175" y="1831004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23 พฤศจิกายน 2566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อพ.สธ. วิทยาลัยบัณฑิตเอเซีย นำโดยท่าน ดร.ชวลิต หงส์ยนต์ และคณะ  ได้เข้าร่วมกับทีม  อพ.สธ.เทคโนพล เพื่อสำรวจต้นไม้ ณ ศูนย์ศึกษาธรรมชาติสิ่งแวดล้อม บ้านท่าเยี่ยม อ.ชนบท โดยได้สำรวจต้นไม้ จำนวน 6 ไร่ แยกเป็น 4 แนวเขต นับต้นไม้ยืนต้นครบทั้ง 4 แนวเขต และวัดพิกัดต้นไม้เสร็จแล้วจำนวน 2 แนวเขต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อพ.สธ. วิทยาลัยบัณฑิตเอเชีย และ อพ.สธ.วิทยาเขตพล ร่วมกันดำเนินการสำรวจต้นไม้ ณ ศูนย์ศึกษาธรรมชาติสิ่งแวดล้อมบ้านท่าเยี่ยม อ.ชนบท 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6D2D0BC3-A8F4-BDAF-9668-D9691ED2F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175" y="3432919"/>
            <a:ext cx="10941528" cy="30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27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43009" y="1484652"/>
            <a:ext cx="10916483" cy="1398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5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30 พฤศจิกายน ๒๕๖๖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   ลงพื้นที่เก็บรวบรวมข้อมูลวัดพิกัด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GPS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ไม้ยืนต้นแต่ละชนิดในแนวเขตพื้นที่ ๑,๒,๓,๔,๕,๖ และ ๗ 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คณะทำงานโครงการ อพ.สธ.วิทยาลัยบัณฑิตเอเซีย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ดำเนินการสำรวจพันธุ์พืช ในเขตวิทยาลัยวิทยาเขตพล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เสื้อผ้า, ต้นไม้, คน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82343E8-20B5-C3FE-9BAB-98D68DB67F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3" t="476" r="-350"/>
          <a:stretch/>
        </p:blipFill>
        <p:spPr>
          <a:xfrm>
            <a:off x="1156010" y="3017578"/>
            <a:ext cx="6157477" cy="3689363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ต้นไม้, คน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462D854-8414-AD07-787F-4C55E5296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82"/>
          <a:stretch/>
        </p:blipFill>
        <p:spPr>
          <a:xfrm>
            <a:off x="7450189" y="3017577"/>
            <a:ext cx="4415240" cy="368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88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1816889"/>
            <a:ext cx="11023901" cy="1869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19 ธันวาคม 2566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คณะกรรมการ อพ.สธ.วบอ. วิทยาเขตเมืองนำส่งเเละร่วมติดป้ายต้นไม้ยืนต้น ให้กับ อพ.สธ. สถาบันในเครือ วิทยาลัยเทคโนโลยีพลพาณิชยการ 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9A9C6E47-21DB-37A2-D9A0-4AACAEFBA9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501" y="3428999"/>
            <a:ext cx="10746636" cy="3012499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367024"/>
            <a:ext cx="11141825" cy="15052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F1A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2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อพ.สธ. วิทยาลัยบัณฑิตเอเชีย (อำเภอเมือง) ได้จัดกิจกรรม</a:t>
            </a:r>
            <a:b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ทำป้ายชื่อติดต้นไม้ให้กับสถาบันในเครือ อพ.สธ. วิทยาลัยเทคโนโลยีพลพาณิชยการ</a:t>
            </a:r>
            <a:endParaRPr lang="th-TH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25163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050175" y="1831004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27 ธันวาคม 2566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เวลา 9.09 -10.39 น. ดำเนินกิจกรรมสำรวจทำรหัสพิกัดทรัพยากรกายภาพชีวภาพ โดยมี ดร.ชวลิต  หงส์ยนต์ และทีมงานเลขานุการโครงการร่วมดำเนินการ และให้คำปรึกษา ให้แก่บุคลากรและนักศึกษาที่เข้าร่วมกิจกรรมในวันดังกล่าว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อพ.สธ. วิทยาลัยบัณฑิตเอเซีย สำรวจทำรหัสพิกัดทรัพยากรกายภาพชีวภาพในสถานศึกษาวิทยาเขตเมือง</a:t>
            </a: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E602501F-485F-72C7-55C4-BA0452FCD6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174" y="3370844"/>
            <a:ext cx="10952865" cy="318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09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19673" y="1593243"/>
            <a:ext cx="10803683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26 มกราคม 2567    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เวลา 15.00 น. วิทยาลัยบัณฑิตเอเชียดำเนินกิจกรรมที่ 1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คณะทำงาน อพ.สธ.วบอ. สำรวจทำรหัสพิกัดทรัพยากร และจัดทำป้ายชื่อพรรณไม้พร้อมติดป้ายชื่อต้นไม้ ณ บริเวณภายในวิทยาลัยบัณฑิตเอเซียวิทยาเขตเมือง</a:t>
            </a:r>
          </a:p>
        </p:txBody>
      </p:sp>
      <p:pic>
        <p:nvPicPr>
          <p:cNvPr id="7" name="รูปภาพ 6" descr="รูปภาพประกอบด้วย ข้อความ, ปลูก, ดอกไม้, ท้องฟ้า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566" y="3195538"/>
            <a:ext cx="3694970" cy="3573123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เสื้อผ้า, คน, กลางแจ้ง, รองเท้า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785" y="3190751"/>
            <a:ext cx="2401720" cy="1801697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เสื้อผ้า, คน, รองเท้า, หญิ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524" y="4992448"/>
            <a:ext cx="2409400" cy="1783810"/>
          </a:xfrm>
          <a:prstGeom prst="rect">
            <a:avLst/>
          </a:prstGeom>
        </p:spPr>
      </p:pic>
      <p:pic>
        <p:nvPicPr>
          <p:cNvPr id="24" name="รูปภาพ 23" descr="รูปภาพประกอบด้วย เสื้อผ้า, กลางแจ้ง, คน, รองเท้า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330" y="4968800"/>
            <a:ext cx="2409400" cy="1807458"/>
          </a:xfrm>
          <a:prstGeom prst="rect">
            <a:avLst/>
          </a:prstGeom>
        </p:spPr>
      </p:pic>
      <p:pic>
        <p:nvPicPr>
          <p:cNvPr id="26" name="รูปภาพ 25" descr="รูปภาพประกอบด้วย เสื้อผ้า, คน, ยิ้ม, กลุ่ม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0"/>
          <a:stretch>
            <a:fillRect/>
          </a:stretch>
        </p:blipFill>
        <p:spPr>
          <a:xfrm>
            <a:off x="7468524" y="3177451"/>
            <a:ext cx="2409400" cy="1792877"/>
          </a:xfrm>
          <a:prstGeom prst="rect">
            <a:avLst/>
          </a:prstGeom>
        </p:spPr>
      </p:pic>
      <p:pic>
        <p:nvPicPr>
          <p:cNvPr id="28" name="รูปภาพ 27" descr="รูปภาพประกอบด้วย เสื้อผ้า, คน, กลางแจ้ง, ต้นไม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718" y="5005747"/>
            <a:ext cx="2188214" cy="1762914"/>
          </a:xfrm>
          <a:prstGeom prst="rect">
            <a:avLst/>
          </a:prstGeom>
        </p:spPr>
      </p:pic>
      <p:pic>
        <p:nvPicPr>
          <p:cNvPr id="30" name="รูปภาพ 29" descr="รูปภาพประกอบด้วย เสื้อผ้า, กลางแจ้ง, คน, ต้นไม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624" y="3190751"/>
            <a:ext cx="2188214" cy="1791348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10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050175" y="332627"/>
            <a:ext cx="11141825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สำรวจทำรหัสพิกัดทรัพยากร จัดทำป้ายชื่อพรรณไม้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21C9A2-6A8C-9A16-5A55-F2DFEF0E2BF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C1BA0-3FCB-6823-1D53-3AD6BD19318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7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83946" y="13789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566667" y="-723282"/>
            <a:ext cx="2029462" cy="260793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397420" y="2097991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278985" y="1227724"/>
            <a:ext cx="9658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 defTabSz="914377">
              <a:buClr>
                <a:srgbClr val="000000"/>
              </a:buClr>
              <a:defRPr/>
            </a:pP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กิจกรรมที่ 5 (</a:t>
            </a:r>
            <a:r>
              <a:rPr lang="en-US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F1A3)</a:t>
            </a: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งานปลูกรักษาทรัพยากร ที่ได้จากการสำรวจเก็บรวบรวมข้อมูล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CF79B02B-1164-1983-64D2-D50B57B66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577" y="2670948"/>
            <a:ext cx="9675191" cy="2371550"/>
          </a:xfrm>
          <a:prstGeom prst="rect">
            <a:avLst/>
          </a:prstGeom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6355C89-33EA-8226-04F4-BEFEE2466821}"/>
              </a:ext>
            </a:extLst>
          </p:cNvPr>
          <p:cNvSpPr/>
          <p:nvPr/>
        </p:nvSpPr>
        <p:spPr>
          <a:xfrm>
            <a:off x="6910010" y="3460654"/>
            <a:ext cx="1063690" cy="15956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0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สี่เหลี่ยมผืนผ้า 31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103117"/>
            <a:ext cx="762435" cy="762435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6362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๒๓ พฤศจิกายน ๒๕๖๖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dirty="0">
                <a:solidFill>
                  <a:srgbClr val="A02B93">
                    <a:lumMod val="50000"/>
                  </a:srgb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บุคลากรวิทยาลัยบัณฑิตเอเซีย และวิทยาลัยเทคโนโลยีพลพณิชยการ ได้ลงพื้นที่สำรวจและเก็บรวบรวมข้อมูลพรรณไม้ บ้านท่าเยี่ยม อ.แวงใหญ่ จำนวน ๖ ไร่ ซึ่ง แบ่งเป็น ๔ โซนในการสำรวจ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140422"/>
            <a:ext cx="10786188" cy="15686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๕ 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๑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A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๓ งานปลูกรักษาทรัพยากรที่ได้จากการสำรวจเก็บรวบรวม</a:t>
            </a:r>
            <a:endParaRPr lang="en-US" sz="32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7E803B7-73C8-1A17-0838-A6FC704DF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b="52864"/>
          <a:stretch/>
        </p:blipFill>
        <p:spPr>
          <a:xfrm>
            <a:off x="1216442" y="2902152"/>
            <a:ext cx="7604424" cy="3605372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0EE701A-DCAE-DDEE-595B-ACE4C5AB4F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2" t="47209"/>
          <a:stretch/>
        </p:blipFill>
        <p:spPr>
          <a:xfrm>
            <a:off x="8820866" y="2902151"/>
            <a:ext cx="3272646" cy="1791647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918A9BD-0150-636F-CC76-33148DD4AC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" t="55739" r="59945" b="2521"/>
          <a:stretch/>
        </p:blipFill>
        <p:spPr>
          <a:xfrm>
            <a:off x="8820866" y="4693798"/>
            <a:ext cx="3272646" cy="181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71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สี่เหลี่ยมผืนผ้า 31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103117"/>
            <a:ext cx="762435" cy="762435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6362"/>
            <a:ext cx="11117766" cy="2042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๙ ธันวาคม ๒๕๖๖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</a:t>
            </a:r>
            <a:r>
              <a:rPr lang="th-TH" sz="2400" dirty="0">
                <a:solidFill>
                  <a:srgbClr val="A02B93">
                    <a:lumMod val="50000"/>
                  </a:srgb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 จัดกิจกรรม อพ.สธ. อนุรักษ์พันธุกรรมพืช ณ ศูนย์ศึกษาธรรมชาติและสิ่งแวดล้อมชนบท อำเภอแวงใหญ่ จังหวัดขอนแก่น โดยได้รับความร่วมมือจากผู้ใหญ่บ้าน ๖ หมู๋บ้าน เยาวชนในหมู่บ้าน จำนวน ๔๐ คน เข้ามาร่วมกิจกรรมสำรวจพันธุกรรมพืช และบุคลากรวิทยาลัยเทคโนโลยีพลพณิชยการและโรงเรียนกระแสพัฒนา จำนวน ๖๐ คน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140422"/>
            <a:ext cx="10786188" cy="15686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๕ 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๑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A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๓ งานปลูกรักษาทรัพยากรที่ได้จากการสำรวจเก็บรวบรวม</a:t>
            </a:r>
            <a:endParaRPr lang="en-US" sz="32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คน, สีม่วง, สีม่วงแดงเข้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AA5F5BE-334C-4127-FFAF-65430CB140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158" y="3316561"/>
            <a:ext cx="10999842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70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สี่เหลี่ยมผืนผ้า 31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103117"/>
            <a:ext cx="762435" cy="762435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6362"/>
            <a:ext cx="11117766" cy="2231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14 ธันวาคม ๒๕๖๖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ดร.กษมา  ชนะวงศ์ ผู้อำนวยการ รองโยธิน สารพล รองแสงเดือน ปลิว</a:t>
            </a:r>
            <a:r>
              <a:rPr lang="th-TH" sz="2400" dirty="0" err="1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ไธ</a:t>
            </a:r>
            <a:r>
              <a:rPr lang="th-TH" sz="2400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สงค์ ผอ.กัญภัทร คชเนตร และรองอรนุชต เพ็ชรภูวงษ์  ลงพื้นที่ติดตามและสำรวจความพึงพอใจของเยาวชน บ้านโจดใหญ่ อำเภอแวงใหญ่ ในการเข้าร่วมกิจกรรมโครงการอนุรักษ์พันธุกรรมพืช (อพ.สธ.) ในวันที่ ๙ ธันวาคม ๒๕๖๖ ที่ผ่านมา โดยมีนายสมควร  รัดดา อบต.บ้านโจดใ</a:t>
            </a:r>
            <a:r>
              <a:rPr lang="th-TH" sz="2400" dirty="0" err="1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หญ๋</a:t>
            </a:r>
            <a:r>
              <a:rPr lang="th-TH" sz="2400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นางบัวเรียน ดีสุข ผู้ใหญ่บ้านโจดใหญ่ ร่วมกิจกรรมในครั้งนี้</a:t>
            </a:r>
            <a:endParaRPr lang="th-TH" sz="2400" dirty="0">
              <a:solidFill>
                <a:srgbClr val="A02B93">
                  <a:lumMod val="50000"/>
                </a:srgb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140422"/>
            <a:ext cx="10786188" cy="15686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กิจกรรมที่ ๕ 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F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๑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A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๓ งานปลูกรักษาทรัพยากรที่ได้จากการสำรวจเก็บรวบรวม</a:t>
            </a:r>
            <a:endParaRPr lang="en-US" sz="32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เสื้อผ้า, คน, กลุ่ม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4DF573E-74A0-8AAC-17BC-4FAD5CA14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63"/>
          <a:stretch/>
        </p:blipFill>
        <p:spPr>
          <a:xfrm>
            <a:off x="1216442" y="3569441"/>
            <a:ext cx="6501530" cy="2876358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5E4ACC9-E061-7C9D-86DB-0332E11F842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9601" b="50588"/>
          <a:stretch/>
        </p:blipFill>
        <p:spPr>
          <a:xfrm>
            <a:off x="7887133" y="3515071"/>
            <a:ext cx="3911316" cy="1508774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0A79630-0263-84F5-5A8B-A2B822C631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524" t="14286" b="53996"/>
          <a:stretch/>
        </p:blipFill>
        <p:spPr>
          <a:xfrm>
            <a:off x="7887133" y="5023845"/>
            <a:ext cx="3911316" cy="142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056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สี่เหลี่ยมผืนผ้า 31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103117"/>
            <a:ext cx="762435" cy="762435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6362"/>
            <a:ext cx="10923642" cy="2042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15 ธันวาคม ๒๕๖๖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ลงพื้นที่ติดตามและสำรวจความพึงพอใจของเยาวชน บ้านท่าเยี่ยม อำเภอแวงใหญ่ จังหวัดขอนแก่น ในการเข้าร่วมกิจกรรมโครงการอนุรักษ์พันธุกรรมพืช (อพ.สธ.) ในวันที่ ๙ ธันวาคม ๒๕๖๖ ที่ผ่านมา โดยมีนางนันทรัตน์  สา</a:t>
            </a:r>
            <a:r>
              <a:rPr lang="th-TH" sz="2400" dirty="0" err="1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ออน</a:t>
            </a:r>
            <a:r>
              <a:rPr lang="th-TH" sz="2400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อบต. บ้านท่าเยี่ยม และ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นางทองสุข  แก้วสุ</a:t>
            </a:r>
            <a:r>
              <a:rPr lang="th-TH" sz="2400" dirty="0" err="1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่ย</a:t>
            </a:r>
            <a:r>
              <a:rPr lang="th-TH" sz="2400" dirty="0">
                <a:solidFill>
                  <a:srgbClr val="A02B9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ผู้ใหญ่บ้านท่าเยี่ยม ร่วมกิจกรรมในครั้งนี้</a:t>
            </a:r>
            <a:endParaRPr lang="th-TH" sz="2400" dirty="0">
              <a:solidFill>
                <a:srgbClr val="A02B93">
                  <a:lumMod val="50000"/>
                </a:srgb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140422"/>
            <a:ext cx="10786188" cy="15686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กิจกรรมที่ ๕ 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F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๑</a:t>
            </a:r>
            <a:r>
              <a:rPr lang="en-US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A</a:t>
            </a:r>
            <a:r>
              <a:rPr lang="th-TH" sz="32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๓ งานปลูกรักษาทรัพยากรที่ได้จากการสำรวจเก็บรวบรวม</a:t>
            </a:r>
            <a:endParaRPr lang="en-US" sz="32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คน, กลุ่ม, สีม่ว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49CB61F-4B75-C1BA-34FD-B95AE08EF6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88"/>
          <a:stretch/>
        </p:blipFill>
        <p:spPr>
          <a:xfrm>
            <a:off x="1297993" y="3339878"/>
            <a:ext cx="6354664" cy="3292125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เสื้อผ้า, คน, กลุ่ม, สีม่ว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5C8142B-3EE4-1EC4-776A-98EA2F195B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9" b="52362"/>
          <a:stretch/>
        </p:blipFill>
        <p:spPr>
          <a:xfrm>
            <a:off x="7667331" y="3339878"/>
            <a:ext cx="4524670" cy="32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11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10"/>
            <a:ext cx="11117766" cy="1151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7 สิงหาคม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วิทยาลัยบัณฑิตเอเชียร่วมกับ นศ.ตชด.บก.ภาค 2 ปลูกไม้ประดับ บริเวณภายในวิทยาลัยบัณฑิตเอเซีย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F1A3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งานปลูกรักษาทรัพยากร ที่ได้จากการสำรวจเก็บรวบรวม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4" name="รูปภาพ 3" descr="รูปภาพประกอบด้วย เสื้อผ้า, คน, กลางแจ้ง, พาหนะ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6C4C8B5-3721-8676-B35C-5C5097484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r="6943"/>
          <a:stretch/>
        </p:blipFill>
        <p:spPr>
          <a:xfrm>
            <a:off x="6177187" y="4575640"/>
            <a:ext cx="2560851" cy="2016832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เสื้อผ้า, คน, ยิ้ม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78F62D4-AA65-2879-B9E7-0B89AC27BC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" r="2773" b="5507"/>
          <a:stretch/>
        </p:blipFill>
        <p:spPr>
          <a:xfrm>
            <a:off x="1222296" y="2784204"/>
            <a:ext cx="4818189" cy="3818813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เสื้อผ้า, คน, ยิ้ม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2A4EFE1-8580-7079-B071-87046944A1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244" y="4599390"/>
            <a:ext cx="3205118" cy="1993082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คน, กลางแจ้ง, ปลู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7A4CDC6-1D85-8EBF-881A-7E9E44E9C8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5"/>
          <a:stretch/>
        </p:blipFill>
        <p:spPr>
          <a:xfrm>
            <a:off x="6177186" y="2784205"/>
            <a:ext cx="2560852" cy="1771084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เสื้อผ้า, คน, ปลูก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28836A8-263C-F5CD-3819-8EA3877716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244" y="2784204"/>
            <a:ext cx="3205118" cy="1804641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9CE0D8F-B12C-B4F3-5C53-567DC80DDD6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44574E0-CA72-5164-5204-25B44384C1E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16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83946" y="13789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625328" y="2128713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508246" y="1271423"/>
            <a:ext cx="914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กิจกรรมที่ 7 (</a:t>
            </a:r>
            <a:r>
              <a:rPr lang="en-US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F3A7) </a:t>
            </a: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งานสวนพฤกษศาสตร์โรงเรียน วิทยาลัยบัณฑิตเอเซีย</a:t>
            </a:r>
          </a:p>
        </p:txBody>
      </p:sp>
      <p:pic>
        <p:nvPicPr>
          <p:cNvPr id="6" name="รูปภาพ 5" descr="รูปภาพประกอบด้วย ข้อความ, จำนวน, ภาพหน้าจอ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C5F882A-FF03-9591-842A-715FBF57E5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68" t="7780" r="3856" b="46469"/>
          <a:stretch/>
        </p:blipFill>
        <p:spPr>
          <a:xfrm>
            <a:off x="2377771" y="2862837"/>
            <a:ext cx="9658264" cy="3298222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ข้อความ, จำนวน, แผนภาพ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CD6E241-7B8C-7879-A27D-4AD6E837FF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7" t="57197" r="4065" b="16000"/>
          <a:stretch/>
        </p:blipFill>
        <p:spPr>
          <a:xfrm>
            <a:off x="2397420" y="3842547"/>
            <a:ext cx="9638615" cy="2318512"/>
          </a:xfrm>
          <a:prstGeom prst="rect">
            <a:avLst/>
          </a:prstGeom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6355C89-33EA-8226-04F4-BEFEE2466821}"/>
              </a:ext>
            </a:extLst>
          </p:cNvPr>
          <p:cNvSpPr/>
          <p:nvPr/>
        </p:nvSpPr>
        <p:spPr>
          <a:xfrm>
            <a:off x="6987640" y="3673045"/>
            <a:ext cx="1063690" cy="24880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05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1816889"/>
            <a:ext cx="11023901" cy="2127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9 พฤศจิกายน 2566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วิทยาลัยบัณฑิตเอเซีย เข้าร่วมการประชุมกลุ่มสนับสนุน "การดำเนินงานฐานทรัพยากรท้องถิ่น หลักสูตร : การวิเคราะห์ความสอดคล้องและจัดทำแผนการดำเนินงานฐานทรัพยากรท้องถิ่น” อพ.สธ. ณ ห้องประชุมสิริคุณากร 3 อาคารสิริคุณากร มหาวิทยาลัยขอนแก่น จังหวัดขอนแก่น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72A3DCF-1463-4E56-ECA6-B95EE5FF49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514" y="4079427"/>
            <a:ext cx="10913486" cy="2208226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220130"/>
            <a:ext cx="11141825" cy="150522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F3A7</a:t>
            </a:r>
            <a:r>
              <a:rPr lang="en-US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วิทยาลัยบัณฑิตเอเชีย เข้าร่วมการประชุมกลุ่มสนับสนุนการดำเนินงานฐานทรัพยากรท้องถิ่น หลักสูตร : การวิเคราะห์ความสอดคล้องและ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การจัดทำแผนการดำเนินงานฐานทรัพยากรท้องถิ่น ณ มหาวิทยาลัยขอนแก่น</a:t>
            </a:r>
          </a:p>
        </p:txBody>
      </p:sp>
    </p:spTree>
    <p:extLst>
      <p:ext uri="{BB962C8B-B14F-4D97-AF65-F5344CB8AC3E}">
        <p14:creationId xmlns:p14="http://schemas.microsoft.com/office/powerpoint/2010/main" val="3149875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2230755"/>
            <a:ext cx="11023901" cy="1713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๒๑ - ๒๕ พฤศจิกายน 2566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วิทยาลัยบัณฑิตเอเซีย เข้าร่วมการจัดนิทรรศการสวนพฤกษศาสตร์โรงเรียนและฐานทรัพยากรท้องถิ่น ระดับภูมิภาค ครั้งที่ 7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ปี 2566 ณ หอประชุมทีปังกรรัศมีโชติ มหาวิทยาลัยราชภัฏเซียงใหม่ ศูนย์แม่ริม อำเภอแม่ริม จังหวัดเซียงใหม่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27663239-7D57-C75C-3EA0-A2E11369AD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934" y="3699504"/>
            <a:ext cx="10815241" cy="3359187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220130"/>
            <a:ext cx="11141825" cy="191551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 เข้าร่วมการประชุมวิชาการและนิทรรศการสวนพฤกษศาสตร์โรงเรียนและฐานทรัพยากรท้องถิ่น ระดับภูมิภาค ครั้งที่7 ปี 2566 ณ หอประชุมทีปังกรรัศมีโชติ มหาวิทยาลัยราชภัฏเซียงใหม่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ศูนย์แม่ริม อำเภอแม่ริม จังหวัดเซียงใหม่</a:t>
            </a:r>
          </a:p>
        </p:txBody>
      </p:sp>
    </p:spTree>
    <p:extLst>
      <p:ext uri="{BB962C8B-B14F-4D97-AF65-F5344CB8AC3E}">
        <p14:creationId xmlns:p14="http://schemas.microsoft.com/office/powerpoint/2010/main" val="1710856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07252" y="1317015"/>
            <a:ext cx="11023901" cy="3393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ระเบียบวาระที่ 1  เรื่องแจ้งเพื่อทราบ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ดร.ชวลิต หงษ์ยนต์  ประธานที่ประชุม ได้กล่าวต่อที่ประชุมว่า จากการไปประชุมที่ ม.เซียงใหม่ ก็ได้รับความรู้หลากหลายที่จะนำมาประยุกต์ใช้กับโครงการ โครงการอนุรักษ์พันธุกรรมพืชอันเนื่องมาจากพระราชดำริ สมเด็จพระเทพรัตนราชสุดาฯ สยามบรมราชกุมารี (อพ.สธ.) และ</a:t>
            </a:r>
            <a:r>
              <a:rPr lang="th-TH" sz="2400" u="sng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จะมี 2 เรื่องหลักๆที่จะกล่าวในที่ประชุมคือ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</a:t>
            </a:r>
            <a:r>
              <a:rPr lang="th-TH" sz="240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1. การสำรวจทรัพยากรทางกายภาพ ชีวภาพ และพืชท้องถิ่น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โดยให้หาพืชท้องถิ่นที่จะนำมาเพื่อใช้ประโยชน์ ให้ครบวงจรที่สุด ยกตัวอย่าง เช่น  มหาวิทยาลัยขอนแก่น จะเลือกพืช ยางนา เพื่อนำมาเป็นพืชท้องถิ่นประจำมหาวิทยาลัย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ดังนั้นของ อพ.สธ. วิทยาลัยบัณฑิตเอเซีย จึงจะขอเสนอพืชท้องถิ่น คือ “ต้นตะโก”ซึ่ง เป็นพืชที่มีอยู่มากภายในเทคโนพลฯ และมีสรรพคุณหลายอย่างที่ศึกษามา อาทิ เช่น เป็นยา  มีสารกระตุ้นความต้องการทางเพศ ปลูกง่าย 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2BD4E1C-342D-C800-0A52-1DCA9B690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312" y="4659107"/>
            <a:ext cx="10358002" cy="2371550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220130"/>
            <a:ext cx="11141825" cy="150522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F3A7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สรุปรายงานการประชุมคณะทำงาน โครงการ อพ.สธ. วิทยาลัยบัณฑิตเอเซีย  </a:t>
            </a:r>
            <a:b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 </a:t>
            </a:r>
            <a:r>
              <a:rPr lang="th-TH" sz="31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วันที่ 28 พฤศจิกายน 2566</a:t>
            </a:r>
            <a:br>
              <a:rPr lang="th-TH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endParaRPr lang="th-TH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08399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98547" y="438538"/>
            <a:ext cx="10617845" cy="6055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</a:t>
            </a:r>
            <a:r>
              <a:rPr lang="th-TH" sz="240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2. โครงการสวนพฤกษาศาสตร์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ซึ่งเป็นกิจกรรม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F3A8 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กรอบการสร้างจิตสำนึกในการอนุรักษ์ สนับสนุนโรงเรียนสมัครเข้าร่วมสนองพระราชดำริ อพ.สธ. ในงานสวนพฤกษศาสตร์โรงเรียน ซึ่งวิทยาลัยฯ จะเริ่มทำโครงการอยู่ 3 ระดับ คือ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1. ระดับมัธยมต้น (โรงเรียนกระแสพัฒนา)	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2. ระดับมัธยมปลาย (โรงเรียนในเขตเมืองพล)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3. ระดับวิทยาลัย (วิทยาลัยเทคโนโลยีพลพณิชยการ)</a:t>
            </a:r>
          </a:p>
          <a:p>
            <a:pPr>
              <a:lnSpc>
                <a:spcPct val="100000"/>
              </a:lnSpc>
            </a:pP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ในวันเสาร์ที่ 23 ธันวาคม 2566 ที่จะถึงนี้ จะมีการจัดพิธีร่วมลงนามความร่วมมือทางวิชาการ และแต่งตั้งเป็นคณะอนุกรรมการ โครงการอนุรักษ์พันธุกรรมพืชอันเนื่องมาจากพระราชดำริฯ (อพ.สธ)ร่วมสร้างเครือข่ายกับโรงเรียน โดย มีวิทยาลัยบัณฑิตเอเซีย เป็นแม่ข่ายหลักในการจัดการเรียนรู้ เพื่อเป็นการสนับสนุนโรงเรียนสมัครเข้าร่วมสนองพระราชดำริ อพ.สธ. โดยกิจกรรมจะจัดขึ้น ณ ธรรมศาลาแพทย์หญิงเพ็ญแข ชนะวงศ์ วิทยาลัยเทคโนโลยีพลพณิชยการ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และกิจกรรมที่จะดำเนินการต่อไป คือ จัดกิจกรรมอบรมให้กับเครือข่าย โครงการ อพ.สธ.วิทยาลัยบัณฑิตเอเซีย โดยเชิญวิทยากรมาอบรม ให้ความรู้ ที่สามารถนำไปใช้ประโยชน์กับโครงการได้</a:t>
            </a:r>
          </a:p>
        </p:txBody>
      </p:sp>
    </p:spTree>
    <p:extLst>
      <p:ext uri="{BB962C8B-B14F-4D97-AF65-F5344CB8AC3E}">
        <p14:creationId xmlns:p14="http://schemas.microsoft.com/office/powerpoint/2010/main" val="211541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98547" y="438539"/>
            <a:ext cx="10617845" cy="4352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ระเบียบวาระที่  2 เรื่องเพื่อพิจารณา</a:t>
            </a:r>
          </a:p>
          <a:p>
            <a:pPr>
              <a:lnSpc>
                <a:spcPct val="100000"/>
              </a:lnSpc>
            </a:pP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จากกิจกรรมสำรวจทรัพยากรท้องถิ่น ในปี 2566 จะรายงานการสำรวจในพื้นที่เมืองพล จำนวน 20 ไร่ และพื้นที่ วิทยาลัยบัณฑิตเอเซีย (อำเภอเมือง) 6 ไร่ โดยสำรวจ พืชไม้ยืนต้น พืชไม้ล้มลุก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พืชไม้หนุ่ม ซึ่งทางเมืองพลได้สำรวจไม้ยืนต้นครบแล้ว พบว่ามีจำนวนไม้ยืนต้นทั้งหมด 50 ชนิด จำนวน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417 ต้น  เมื่อสำรวจพืชครบแล้ว จะต้องมีการทำป้ายรหัสต้นไม้เพื่อติดต้นไม้ต้นที่สำรวจ และขั้นต่อไปจึง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จะดำเนินการสำรวจสัตว์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 ดังนั้นคณะทำงาน อพ.สธ.วิทยาลัยบัณฑิตเอเซีย จึงมีการปรึกษาหารือในที่ประชุมเพื่อเตรียมแผนทำป้ายสำหรับติดต้นไม้ยืนต้น ให้กับ อพ.สธ เทคโนพลฯ เพื่อให้เป็นไปตามแผน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F1A2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กิจกรรมสำรวจทำรหัสพิกัดทรัพยากรกายภาพ ชีวภาพ ซึ่งในที่ประชุมมีความเห็นว่า ให้เรียงจำนวนต้นไม้ที่มีจำนวนมากสุด ไปหาต้นที่มีจำนวนน้อยสุด และให้แยกกลุ่มสีเพื่อทำป้ายติดต้นไม้โดย ให้ใส่รหัสของต้นไม้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5F003B0-BDDD-1C77-9F93-315BB4CB2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2877" y="4431301"/>
            <a:ext cx="4340728" cy="210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39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8E655F5-5684-AD3F-DDD5-D55A571D79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8547" y="222560"/>
            <a:ext cx="10083658" cy="65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954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8C145824-86AF-59CD-B2E3-3057C442D1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618" y="322819"/>
            <a:ext cx="10047079" cy="621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348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DCA5B82-34E9-7672-43EC-692BFBC876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387" y="467759"/>
            <a:ext cx="10175106" cy="609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357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98547" y="438539"/>
            <a:ext cx="10617845" cy="6214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</a:t>
            </a:r>
            <a:r>
              <a:rPr lang="th-TH" sz="2400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เมื่อวันที่ 6 ธันวาคม 2566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   ทางคณะทำงาน อพ.สธ. ได้ดำเนินการในขั้นตอนทำเบิกค่าใช้จ่ายในการจัดทำป้ายชื่อในโครงการ อพ.สธ. และจัดซื้อวัสดุในการทำป้ายชื่อ โดยมีอุปกรณ์ที่ต้องใช้ในการทำป้ายชื่อดังนี้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	1. สังกะสีแผ่นเรียบหนา 0.3 มิล ขนาด 1.2 *2.4 ม.   1 แผ่น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   เพื่อจะนำมาตัดให้ได้ขนาด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A5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2.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สี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สเปย์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กระป๋อง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3. ขดลวดสำหรับแขวน</a:t>
            </a:r>
          </a:p>
          <a:p>
            <a:pPr>
              <a:lnSpc>
                <a:spcPct val="100000"/>
              </a:lnSpc>
            </a:pP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เมื่อได้ วัสดุอุปกรณ์ครบแล้วจะนัดหมายคณะทำงาน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เพื่อดำเนินการทำป้ายชื่อติดต้นไม้ให้แล้วเสร็จ เพื่อที่จะนำป้าย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ชื่อไปติดตามต้นไม้ที่ได้สำรวจเรียบร้อยแล้ว ให้กับทาง อพ.สธ.เทคโนพลฯ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ทั้งนี้ทาง อพ.สธ.วิทยาลัยบัณฑิตเอเซีย (อำเภอเมือง) ก็จะดำเนินการสำรวจต้นไม้ภายในวิทยาลัยจำนวน 6 ไร่  และทำป้ายชื่อติดต้นไม้ เช่นเดียวกับทาง อพ.สธ.เทคโนพลฯ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68DEA85-23C4-E0E2-4C88-9E0B4C9AC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7050" y="2277555"/>
            <a:ext cx="3956647" cy="2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047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545539" y="-885048"/>
            <a:ext cx="2336317" cy="3002251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98547" y="438539"/>
            <a:ext cx="10617845" cy="2836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ระเบียบวาระที่  3 เรื่องอื่นๆ</a:t>
            </a:r>
          </a:p>
          <a:p>
            <a:pPr>
              <a:lnSpc>
                <a:spcPct val="100000"/>
              </a:lnSpc>
            </a:pPr>
            <a:endParaRPr lang="th-TH" sz="2400" b="1" u="sng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ดร. ชวลิต หงษ์ยนต์  ได้กล่าวต่อที่ประชุม อธิบายถึงรายละเอียด โครงการที่ยังทำต่อเนื่องอยู่ขณะนี้ คือ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	1. การปลูกม่วงเทพรัตน์ ซึ่งตอนนี้ได้ฝากให้ทางเทศบาลช่วยดูแลรักษาให้ม่วงเทพรัตน์มีต้นแข็งแรง เกิดรากก่อน แล้วจึงจะนำมาลงกระถางให้กับบุคลากรแต่ละคณะที่ต้องการปลูกม่วงเทพรัตน์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	2. กระถางที่เหลือ จะขอพันธุ์ไม้จากทางเทศบาล เพื่อนำไปปลูกและประดับภายในวิทยาลัย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 New" panose="020B0500040200020003" pitchFamily="34" charset="-34"/>
                <a:ea typeface="ADLaM Display" panose="02010000000000000000" pitchFamily="2" charset="0"/>
                <a:cs typeface="TH Sarabun New" panose="020B0500040200020003" pitchFamily="34" charset="-34"/>
              </a:rPr>
              <a:t>	3. โครงการปลูกพืชผักสวนครัว แถวโรงอาหาร เพื่อบุคลากรในวิทยาลัยสามารถเก็บไปประกอบอาหารที่บ้านได้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1F46668-1C15-1CCE-16DD-0B9947EE0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6906" y="3479596"/>
            <a:ext cx="10639486" cy="303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08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367024"/>
            <a:ext cx="11141825" cy="15052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3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A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7 คณะทำงาน อพ.สธ.วิทยาลัยบัณฑิตเอเซีย (อำเภอเมือง)</a:t>
            </a:r>
            <a:b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จัดกิจกรรมทำป้ายชื่อ ติดต้นไม้ ให้กับ อพ.สธ. วิทยาเขตพล</a:t>
            </a:r>
            <a:endParaRPr lang="th-TH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1816889"/>
            <a:ext cx="11023901" cy="1869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12-14 ธันวาคม 2566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อพ.สธ. วิทยาลัยบัณฑิตเอเซีย ร่วมกันทำกิจกรรม “ป้ายชื่อติดต้นไม้ยืนต้น” ให้กับ อพ.สธ. วิทยาลัยเทคโนโลยีพลพณิชการ เพื่อให้เป็นไปตามแผนแม่บท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๑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A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๒ กิจกรรมสำรวจทำรหัสพิกัดทรัพยากรกายภาพ ชีวภาพ และกิจกรรมที่ ๗ (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๑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A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๗) กิจกรรมสวนพฤกษ์ศาสตร์โรงเรียน “การทำป้ายชื่อพรรณไม้”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EE12C52-4F16-B3CF-0884-51E4569B7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3077" y="3686504"/>
            <a:ext cx="10938923" cy="285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90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68099" y="332626"/>
            <a:ext cx="6207785" cy="19720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b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งานสวนพฤกษศาสตร์โรงเรียน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68099" y="2478615"/>
            <a:ext cx="6007142" cy="3019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9-12 มกราคม 2567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อาจารย์ ดร.ชวลิต หงษ์ยนต์ ตัวเเทนจากวิทยยาลัยบัณฑิตเอเซีย เข้าร่วมการฝึกอบรมปฏิบัติการงานสวนพฤกษศาสตร์โรงเรียน หลักสูตร 5 องค์ประกอบ รุ่นที่ 1/2567 ณ ห้องประชุมสารสิน ชั้น 2 อาคารแก่นกาลพฤกษ์ มหาวิทยาลัยขอนแก่น จังหวัดขอนแก่น</a:t>
            </a:r>
          </a:p>
        </p:txBody>
      </p:sp>
      <p:pic>
        <p:nvPicPr>
          <p:cNvPr id="7" name="รูปภาพ 6" descr="รูปภาพประกอบด้วย ข้อความ, ภาพหน้าจอ, ม่วง, สีม่ว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84" y="-44074"/>
            <a:ext cx="4865792" cy="6902074"/>
          </a:xfrm>
          <a:prstGeom prst="rect">
            <a:avLst/>
          </a:prstGeom>
        </p:spPr>
      </p:pic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68248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266119" y="1825908"/>
            <a:ext cx="10403634" cy="71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9 มกราคม 2567</a:t>
            </a:r>
          </a:p>
        </p:txBody>
      </p:sp>
      <p:pic>
        <p:nvPicPr>
          <p:cNvPr id="6" name="รูปภาพ 5" descr="รูปภาพประกอบด้วย เสื้อผ้า, คน, หญิง, กลุ่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895" y="2741803"/>
            <a:ext cx="2687695" cy="179135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คน, เสื้อผ้า, ชาย, ขวด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08" y="2921256"/>
            <a:ext cx="5318927" cy="3545086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คน, ในร่ม, หญิง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7"/>
          <a:stretch>
            <a:fillRect/>
          </a:stretch>
        </p:blipFill>
        <p:spPr>
          <a:xfrm>
            <a:off x="1737123" y="4693799"/>
            <a:ext cx="4658498" cy="2022828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ใบหน้าของมนุษย์, ดอกไม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18" y="2741803"/>
            <a:ext cx="2687695" cy="1791359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7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94318" y="332627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1/2567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AE133F-A7DF-9BD4-44F0-CBDBEEE1AF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7CFCAC1-E5F6-97AD-05A7-0E40A695A3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40300" y="-53273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49855" y="1647493"/>
            <a:ext cx="10621321" cy="71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10 มกราคม 2567</a:t>
            </a:r>
          </a:p>
        </p:txBody>
      </p:sp>
      <p:pic>
        <p:nvPicPr>
          <p:cNvPr id="7" name="รูปภาพ 6" descr="รูปภาพประกอบด้วย ข้อความ, ภาพหน้าจอ, การ์ตูน, มัลติมีเดีย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t="11954" r="2735" b="4531"/>
          <a:stretch>
            <a:fillRect/>
          </a:stretch>
        </p:blipFill>
        <p:spPr>
          <a:xfrm>
            <a:off x="1349855" y="2434133"/>
            <a:ext cx="3795522" cy="2259666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เสื้อผ้า, คน, หญิง, ในร่ม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5"/>
          <a:stretch>
            <a:fillRect/>
          </a:stretch>
        </p:blipFill>
        <p:spPr>
          <a:xfrm>
            <a:off x="1337766" y="4811919"/>
            <a:ext cx="3795522" cy="1893249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เสื้อผ้า, คน, ดอกไม้, ชาย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31" y="2434133"/>
            <a:ext cx="3001398" cy="2000932"/>
          </a:xfrm>
          <a:prstGeom prst="rect">
            <a:avLst/>
          </a:prstGeom>
        </p:spPr>
      </p:pic>
      <p:pic>
        <p:nvPicPr>
          <p:cNvPr id="21" name="รูปภาพ 20" descr="รูปภาพประกอบด้วย เสื้อผ้า, คน, รองเท้า, กลางแจ้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31" y="4542705"/>
            <a:ext cx="3001398" cy="2162463"/>
          </a:xfrm>
          <a:prstGeom prst="rect">
            <a:avLst/>
          </a:prstGeom>
        </p:spPr>
      </p:pic>
      <p:pic>
        <p:nvPicPr>
          <p:cNvPr id="25" name="รูปภาพ 24" descr="รูปภาพประกอบด้วย ข้อความ, ศิลปะเด็ก, การวาดภาพ, แผนที่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4" r="2089"/>
          <a:stretch>
            <a:fillRect/>
          </a:stretch>
        </p:blipFill>
        <p:spPr>
          <a:xfrm>
            <a:off x="8573683" y="2428533"/>
            <a:ext cx="3244489" cy="2000933"/>
          </a:xfrm>
          <a:prstGeom prst="rect">
            <a:avLst/>
          </a:prstGeom>
        </p:spPr>
      </p:pic>
      <p:pic>
        <p:nvPicPr>
          <p:cNvPr id="27" name="รูปภาพ 26" descr="รูปภาพประกอบด้วย เสื้อผ้า, คน, ใบหน้าของมนุษย์, ยิ้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683" y="4542706"/>
            <a:ext cx="3244488" cy="2162464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9">
            <a:alphaModFix amt="70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266119" y="204209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1/2567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427F85D-B221-F890-7D57-82DB372C0B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58" y="6312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A887CEC-3FE3-C611-6CFC-B6937705CA1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0" y="122296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83446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34278" y="1554639"/>
            <a:ext cx="10600576" cy="71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11 มกราคม 2567</a:t>
            </a:r>
          </a:p>
        </p:txBody>
      </p:sp>
      <p:pic>
        <p:nvPicPr>
          <p:cNvPr id="6" name="รูปภาพ 5" descr="รูปภาพประกอบด้วย เสื้อผ้า, คน, ในร่ม, ใบหน้าของมนุษย์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9" r="-2091"/>
          <a:stretch>
            <a:fillRect/>
          </a:stretch>
        </p:blipFill>
        <p:spPr>
          <a:xfrm>
            <a:off x="4975770" y="2333454"/>
            <a:ext cx="4011599" cy="2231928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เสื้อผ้า, คน, หญิง, ในร่ม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1"/>
          <a:stretch>
            <a:fillRect/>
          </a:stretch>
        </p:blipFill>
        <p:spPr>
          <a:xfrm>
            <a:off x="4975771" y="4693798"/>
            <a:ext cx="3944294" cy="2164201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ต้นไม้, กลางแจ้ง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3"/>
          <a:stretch>
            <a:fillRect/>
          </a:stretch>
        </p:blipFill>
        <p:spPr>
          <a:xfrm>
            <a:off x="1371062" y="4693799"/>
            <a:ext cx="3510327" cy="2134157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เสื้อผ้า, หญ้า, คน, ใบหน้าของมนุษย์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1" y="2332482"/>
            <a:ext cx="3510327" cy="2232900"/>
          </a:xfrm>
          <a:prstGeom prst="rect">
            <a:avLst/>
          </a:prstGeom>
        </p:spPr>
      </p:pic>
      <p:pic>
        <p:nvPicPr>
          <p:cNvPr id="23" name="รูปภาพ 22" descr="รูปภาพประกอบด้วย ข้อความ, ไวท์บอร์ด, ภาพหน้าจอ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8" r="10312" b="4354"/>
          <a:stretch>
            <a:fillRect/>
          </a:stretch>
        </p:blipFill>
        <p:spPr>
          <a:xfrm>
            <a:off x="8960128" y="2330602"/>
            <a:ext cx="3226286" cy="4497354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8">
            <a:alphaModFix amt="74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266119" y="204209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1/2567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71B34D4-8B20-7CB1-5457-2A99BD3FA3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CD41D71-7014-EA23-19CC-A573272A96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56756" y="1554639"/>
            <a:ext cx="10578098" cy="71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12 มกราคม 2567</a:t>
            </a:r>
          </a:p>
        </p:txBody>
      </p:sp>
      <p:pic>
        <p:nvPicPr>
          <p:cNvPr id="6" name="รูปภาพ 5" descr="รูปภาพประกอบด้วย ข้อความ, เมนู, โปสเตอร์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1" r="3342" b="286"/>
          <a:stretch>
            <a:fillRect/>
          </a:stretch>
        </p:blipFill>
        <p:spPr>
          <a:xfrm>
            <a:off x="1356756" y="2260244"/>
            <a:ext cx="2872830" cy="230513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กลางแจ้ง, เสื้อผ้า, คน, ต้น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1"/>
          <a:stretch>
            <a:fillRect/>
          </a:stretch>
        </p:blipFill>
        <p:spPr>
          <a:xfrm>
            <a:off x="1356756" y="4684436"/>
            <a:ext cx="5597369" cy="2071526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ข้อความ, ใบหน้าของมนุษย์, คน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 r="5950"/>
          <a:stretch>
            <a:fillRect/>
          </a:stretch>
        </p:blipFill>
        <p:spPr>
          <a:xfrm>
            <a:off x="4229586" y="2269672"/>
            <a:ext cx="2724539" cy="2294163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ในร่ม, ตารา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491" y="2260244"/>
            <a:ext cx="2428175" cy="4495718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9"/>
          <a:stretch>
            <a:fillRect/>
          </a:stretch>
        </p:blipFill>
        <p:spPr>
          <a:xfrm>
            <a:off x="6999157" y="2260244"/>
            <a:ext cx="2608301" cy="1710330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635" y="5017519"/>
            <a:ext cx="2608301" cy="1738443"/>
          </a:xfrm>
          <a:prstGeom prst="rect">
            <a:avLst/>
          </a:prstGeom>
        </p:spPr>
      </p:pic>
      <p:pic>
        <p:nvPicPr>
          <p:cNvPr id="23" name="รูปภาพ 22" descr="รูปภาพประกอบด้วย ข้อความ, ดอกไม้, การวาดภาพ, ในร่ม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4" t="11565" r="15436" b="11701"/>
          <a:stretch>
            <a:fillRect/>
          </a:stretch>
        </p:blipFill>
        <p:spPr>
          <a:xfrm>
            <a:off x="6999157" y="3792744"/>
            <a:ext cx="2601779" cy="1783383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10">
            <a:alphaModFix amt="67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266119" y="204209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1/2567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D0851DA-0C91-810B-0F35-8668213BB5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10B079D-7C10-F942-D256-EDB8F198C1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68248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280426" y="1657825"/>
            <a:ext cx="10700080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26 มกราคม 2567    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ช่วงเช้ารองธิการบอดีวิทยาลัยบัณฑิตเอเชีย อาจารย์ ดร.สายัณห์ ผาน้อย นำทีมคณะทำงานโครงการพระราชดำริฯ อพ.สธ.วบอ. เดินทางมาศึกษาดูงานโครงการสวนพฤกษศาสตร์โรงเรียน ณ วิทยาลัยเทคนิคชุมแพ จังหวัดขอนแก่น</a:t>
            </a:r>
          </a:p>
        </p:txBody>
      </p:sp>
      <p:pic>
        <p:nvPicPr>
          <p:cNvPr id="6" name="รูปภาพ 5" descr="รูปภาพประกอบด้วย ในร่ม, ผนัง, เสื้อผ้า, คน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5" t="-1" r="9765" b="-1"/>
          <a:stretch>
            <a:fillRect/>
          </a:stretch>
        </p:blipFill>
        <p:spPr>
          <a:xfrm>
            <a:off x="1371954" y="3256070"/>
            <a:ext cx="3475177" cy="3498980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เสื้อผ้า, คน, สูท, ในร่ม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7" b="15102"/>
          <a:stretch>
            <a:fillRect/>
          </a:stretch>
        </p:blipFill>
        <p:spPr>
          <a:xfrm>
            <a:off x="4952165" y="5038870"/>
            <a:ext cx="2976737" cy="1716180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กลางแจ้ง, คน, อาคาร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3" t="47732" r="7624" b="4850"/>
          <a:stretch>
            <a:fillRect/>
          </a:stretch>
        </p:blipFill>
        <p:spPr>
          <a:xfrm>
            <a:off x="8033937" y="5038870"/>
            <a:ext cx="4065211" cy="1691437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สูท, ชาย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120" y="3256070"/>
            <a:ext cx="2288240" cy="1716180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เสื้อผ้า, คน, ในร่ม, ชาย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603" y="3276645"/>
            <a:ext cx="2255249" cy="1691437"/>
          </a:xfrm>
          <a:prstGeom prst="rect">
            <a:avLst/>
          </a:prstGeom>
        </p:spPr>
      </p:pic>
      <p:pic>
        <p:nvPicPr>
          <p:cNvPr id="21" name="รูปภาพ 20" descr="รูปภาพประกอบด้วย เสื้อผ้า, คน, รองเท้า, ในร่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096" y="3251903"/>
            <a:ext cx="2288238" cy="1716179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9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23" name="รูปภาพ 22" descr="รูปภาพประกอบด้วย ข้อความ, เฟอร์นิเจอร์, ในร่ม, หนังสือ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147" y="3251903"/>
            <a:ext cx="2624788" cy="3485196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94318" y="332627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งานสวนพฤกษศาสตร์โรงเรียน</a:t>
            </a:r>
            <a:b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ศึกษาดูงานโครงการสวนพฤกษศาสตร์โรงเรียนจาก วิทยาลัยเทคนิคชุมแพ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83628D4-0964-4941-956E-46A9EDDF23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342D004-2CC4-EFFE-DBE0-C68D56D5B29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-7219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227619" y="398113"/>
            <a:ext cx="10775011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งานสวนพฤกษศาสตร์โรงเรียน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วิทยาลัยบัณฑิตเอเซียประชุมวางแผน “การจัดทำสวนพฤกษศาสตร์โรงเรียน”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278857" y="1486333"/>
            <a:ext cx="10769896" cy="1532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 กุมภาพันธ์ 2567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วิทยาลัยบัณฑิตเอเซียประชุม “การจัดทำสวนพฤกษศาสตร์” โครงการอนุรักษ์พันธุกรรมพืชฯ (อพ.สธ.)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โดยมีท่าน รองอธิการบดี ดร.สายัณห์ ผาน้อย เป็นประธานคณะกรรมการ ณ ห้องประชุมวิทยานงลักษณ์</a:t>
            </a:r>
          </a:p>
        </p:txBody>
      </p:sp>
      <p:pic>
        <p:nvPicPr>
          <p:cNvPr id="6" name="รูปภาพ 5" descr="รูปภาพประกอบด้วย ในร่ม, คน, ใบหน้าของมนุษย์, เสื้อผ้า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87" y="2965215"/>
            <a:ext cx="2356461" cy="1766947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ในร่ม, เฟอร์นิเจอร์, เก้าอี้, ผนัง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8"/>
          <a:stretch>
            <a:fillRect/>
          </a:stretch>
        </p:blipFill>
        <p:spPr>
          <a:xfrm>
            <a:off x="3661526" y="2965215"/>
            <a:ext cx="3898116" cy="3656162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ในร่ม, เฟอร์นิเจอร์, ตาราง, เก้าอี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2"/>
          <a:stretch>
            <a:fillRect/>
          </a:stretch>
        </p:blipFill>
        <p:spPr>
          <a:xfrm flipH="1">
            <a:off x="7631719" y="2965215"/>
            <a:ext cx="4428211" cy="1930378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ในร่ม, ดอกไม้, คน, ผนัง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" t="10204" r="3949" b="43582"/>
          <a:stretch>
            <a:fillRect/>
          </a:stretch>
        </p:blipFill>
        <p:spPr>
          <a:xfrm>
            <a:off x="7631720" y="4934652"/>
            <a:ext cx="4417033" cy="1675290"/>
          </a:xfrm>
          <a:prstGeom prst="rect">
            <a:avLst/>
          </a:prstGeom>
        </p:spPr>
      </p:pic>
      <p:pic>
        <p:nvPicPr>
          <p:cNvPr id="21" name="รูปภาพ 20" descr="รูปภาพประกอบด้วย ในร่ม, เฟอร์นิเจอร์, ผนัง, อาคารสำนักงาน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19" y="4830095"/>
            <a:ext cx="2356461" cy="1766948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8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AEF9047-B5D0-26E7-6873-7BEE7BD8C3C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ED31010-1601-7646-278D-763EA01512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262566" y="1657825"/>
            <a:ext cx="10717940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13 กุมภาพันธ์ 2567    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วิทยาลัยบัณฑิตเอเซียจัดอบรมโครงการสวนพฤกษศาสตร์โรงเรียน ให้กับบุคลากร โดยวิทยากรจากวิทยาลัยเทคนิคชุมแพ อาจารย์แจ่มจันทร์ หอมรหัส และ อาจารย์เขมชาติ ดวงมณี ณ วิทยาลัยบัณฑิตเอเซีย จังหวัดขอนแก่น</a:t>
            </a:r>
          </a:p>
        </p:txBody>
      </p:sp>
      <p:pic>
        <p:nvPicPr>
          <p:cNvPr id="6" name="รูปภาพ 5" descr="รูปภาพประกอบด้วย ข้อความ, โทรทัศน์, อุปกรณ์แสดงผล, ภาพหน้าจอ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2" t="33605" r="24009" b="25577"/>
          <a:stretch>
            <a:fillRect/>
          </a:stretch>
        </p:blipFill>
        <p:spPr>
          <a:xfrm>
            <a:off x="1262566" y="3152597"/>
            <a:ext cx="2758751" cy="1541202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เสื้อผ้า, คน, สูท, ใบหน้าของมนุษย์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566" y="4736036"/>
            <a:ext cx="2752572" cy="2064895"/>
          </a:xfrm>
          <a:prstGeom prst="rect">
            <a:avLst/>
          </a:prstGeom>
        </p:spPr>
      </p:pic>
      <p:pic>
        <p:nvPicPr>
          <p:cNvPr id="21" name="รูปภาพ 20" descr="รูปภาพประกอบด้วย เสื้อผ้า, คน, ข้อความ, ดอกไม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02" y="3152597"/>
            <a:ext cx="2560851" cy="1921072"/>
          </a:xfrm>
          <a:prstGeom prst="rect">
            <a:avLst/>
          </a:prstGeom>
        </p:spPr>
      </p:pic>
      <p:pic>
        <p:nvPicPr>
          <p:cNvPr id="23" name="รูปภาพ 22" descr="รูปภาพประกอบด้วย เสื้อผ้า, คน, ในร่ม, ยิ้ม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" t="40929" r="-439" b="13926"/>
          <a:stretch>
            <a:fillRect/>
          </a:stretch>
        </p:blipFill>
        <p:spPr>
          <a:xfrm>
            <a:off x="4115202" y="5142081"/>
            <a:ext cx="4898169" cy="1658850"/>
          </a:xfrm>
          <a:prstGeom prst="rect">
            <a:avLst/>
          </a:prstGeom>
        </p:spPr>
      </p:pic>
      <p:pic>
        <p:nvPicPr>
          <p:cNvPr id="25" name="รูปภาพ 24" descr="รูปภาพประกอบด้วย ข้อความ, เสื้อผ้า, คน, ในร่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435" y="4598945"/>
            <a:ext cx="2935319" cy="2201986"/>
          </a:xfrm>
          <a:prstGeom prst="rect">
            <a:avLst/>
          </a:prstGeom>
        </p:spPr>
      </p:pic>
      <p:pic>
        <p:nvPicPr>
          <p:cNvPr id="27" name="รูปภาพ 26" descr="รูปภาพประกอบด้วย ในร่ม, ดอกไม้, เสื้อผ้า, ผนัง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" t="32941" r="1553" b="14092"/>
          <a:stretch>
            <a:fillRect/>
          </a:stretch>
        </p:blipFill>
        <p:spPr>
          <a:xfrm>
            <a:off x="9113435" y="3152597"/>
            <a:ext cx="2935319" cy="1389279"/>
          </a:xfrm>
          <a:prstGeom prst="rect">
            <a:avLst/>
          </a:prstGeom>
        </p:spPr>
      </p:pic>
      <p:pic>
        <p:nvPicPr>
          <p:cNvPr id="31" name="รูปภาพ 30" descr="รูปภาพประกอบด้วย เสื้อผ้า, คน, ในร่ม, ผนั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864" y="3152598"/>
            <a:ext cx="2278507" cy="192107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10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262566" y="215929"/>
            <a:ext cx="10786188" cy="164962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งานสวนพฤกษศาสตร์โรงเรียน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วิทยาลัยบัณฑิตเอเซียจัดอบรมโครงการสวนพฤกษศาสตร์โรงเรียน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ให้กับบุคลากรในวิทยาลัย โดยวิทยากรจากวิทยาลัยเทคนิคชุมแพ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E72642F-4B38-F88F-FBBC-2710CD2F36E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05BE901-F7AF-DBC3-3734-EC93188143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ชื่อเรื่อง 3"/>
          <p:cNvSpPr txBox="1"/>
          <p:nvPr/>
        </p:nvSpPr>
        <p:spPr>
          <a:xfrm>
            <a:off x="1343608" y="1657825"/>
            <a:ext cx="10636898" cy="1594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4 เมษายน 2567    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อาจารย์ ดร.ชวลิต หงษ์ยนต์ และคณะทำงานโครงการพระราชดำริฯ อพ.สธ. วิทยาลัยบัณฑิตเอเชียเดินทางมาศึกษาดูงาน ณ ศูนย์หม่อนไหมเฉลิมพระเกียรติ จังหวัดขอนแก่น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262566" y="332627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วิทยาลัยบัณฑิตเอเซียเดินทางมาศึกษาดูงาน</a:t>
            </a:r>
            <a:b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เลือกพืชศึกษา ณ ศูนย์หม่อนไหมเฉลิมพระเกียรติ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เสื้อผ้า, คน, รองเท้า, ร้านขายขอ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833" y="3322582"/>
            <a:ext cx="2171938" cy="1635741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เสื้อผ้า, คน, ยิ้ม, รองเท้า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686" y="4898571"/>
            <a:ext cx="2160068" cy="162680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เสื้อผ้า, ข้อความ, คน, รองเท้า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01" y="3336363"/>
            <a:ext cx="4234370" cy="3189010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เสื้อผ้า, คน, ชาย, ดอกไม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181" y="3336363"/>
            <a:ext cx="4234371" cy="3189010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BCE7374-7D88-A1ED-6FB5-AEB03451DA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F6FE55D-FE4B-29C2-8A6A-0A4CE0C3C4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334277" y="1840664"/>
            <a:ext cx="10786188" cy="2134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23 เมษายน 2567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  เจ้าหน้าที่โครงการพระราชดำริฯ อพ.สธ. วิทยาลัยบัณฑิตเอเชีย นางสาวรุจิ</a:t>
            </a:r>
            <a:r>
              <a:rPr lang="th-TH" sz="2400" b="1" dirty="0" err="1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ฬา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ยศศักดิ์ศรี และ นางสาวเบญ</a:t>
            </a:r>
            <a:r>
              <a:rPr lang="th-TH" sz="2400" b="1" dirty="0" err="1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จวรร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เจือจาน ตัวเเทนจากวิทยยาลัยบัณฑิตเอเซีย เข้าร่วมการฝึกอบรมปฏิบัติการงานสวนพฤกษศาสตร์โรงเรียน หลักสูตร 5 องค์ประกอบ รุ่นที่ 2/2567 ระหว่างวันที่ 23 – 26 เมษายน 2567 ณ ห้องประชุมพยับหมอก ชั้น 3 อาคารสำนักงานอธิการบดีและบริหารทรัพย์สิน มหาวิทยาลัยกาฬสินธุ์ จังหวัดกาฬสินธุ์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94318" y="332627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2/2567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3" name="รูปภาพ 12" descr="รูปภาพประกอบด้วย เสื้อผ้า, ข้อความ, คน, บริษัท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23" y="4057269"/>
            <a:ext cx="3451806" cy="2588855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ข้อความ, เสื้อผ้า, การเสนอ, คำบรรยาย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9" y="4057268"/>
            <a:ext cx="2341983" cy="258885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เสื้อผ้า, คน, ในร่ม, เก้าอี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390" y="4057267"/>
            <a:ext cx="2785832" cy="2588271"/>
          </a:xfrm>
          <a:prstGeom prst="rect">
            <a:avLst/>
          </a:prstGeom>
        </p:spPr>
      </p:pic>
      <p:pic>
        <p:nvPicPr>
          <p:cNvPr id="22" name="รูปภาพ 21" descr="รูปภาพประกอบด้วย เสื้อผ้า, กลางแจ้ง, คน, ต้น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8" r="16941"/>
          <a:stretch>
            <a:fillRect/>
          </a:stretch>
        </p:blipFill>
        <p:spPr>
          <a:xfrm>
            <a:off x="9831222" y="4056684"/>
            <a:ext cx="2219909" cy="2588854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D448171-3252-B6D0-42F9-9CD073EE61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B6BB245-AF07-71FE-86B5-6F9D44DEE2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202840" y="1549015"/>
            <a:ext cx="10403634" cy="71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 24 เมษายน 2567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94318" y="175445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2/2567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3" name="รูปภาพ 12" descr="รูปภาพประกอบด้วย เสื้อผ้า, คน, กลุ่ม, การเรียนรู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18" y="4455940"/>
            <a:ext cx="2932845" cy="2208226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เสื้อผ้า, คน, ในร่ม, หญิ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163" y="2294925"/>
            <a:ext cx="2906536" cy="2180394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40" y="2295416"/>
            <a:ext cx="2906536" cy="2179902"/>
          </a:xfrm>
          <a:prstGeom prst="rect">
            <a:avLst/>
          </a:prstGeom>
        </p:spPr>
      </p:pic>
      <p:pic>
        <p:nvPicPr>
          <p:cNvPr id="24" name="รูปภาพ 23" descr="รูปภาพประกอบด้วย กลางแจ้ง, เสื้อผ้า, รองเท้า, ต้นไม้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164" y="4475318"/>
            <a:ext cx="2918464" cy="2188848"/>
          </a:xfrm>
          <a:prstGeom prst="rect">
            <a:avLst/>
          </a:prstGeom>
        </p:spPr>
      </p:pic>
      <p:pic>
        <p:nvPicPr>
          <p:cNvPr id="26" name="รูปภาพ 25" descr="รูปภาพประกอบด้วย ข้อความ, สื่อ, อุปกรณ์แสดงผล, ภาพหน้าจอ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89"/>
          <a:stretch>
            <a:fillRect/>
          </a:stretch>
        </p:blipFill>
        <p:spPr>
          <a:xfrm>
            <a:off x="7067463" y="2307958"/>
            <a:ext cx="5242461" cy="4356208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A53D413-B14A-1C85-09DF-37A0C0EE50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AFC1DA2-FD56-B82B-2880-318C30F0ED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68099" y="1611848"/>
            <a:ext cx="10403634" cy="71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 25 เมษายน 2567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94318" y="187641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2/2567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30" y="2471867"/>
            <a:ext cx="3194603" cy="4242896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ในร่ม, เสื้อผ้า, อาคารสำนักงาน, คน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709" y="2471867"/>
            <a:ext cx="2948956" cy="2626595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ข้อความ, การเสนอ, ในร่ม, บริษัท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r="19365"/>
          <a:stretch>
            <a:fillRect/>
          </a:stretch>
        </p:blipFill>
        <p:spPr>
          <a:xfrm>
            <a:off x="4460033" y="2471867"/>
            <a:ext cx="4734676" cy="4242896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ข้อความ, การวาดภาพ, ปลูก, ร่าง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710" y="4585528"/>
            <a:ext cx="2948956" cy="2134081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E478FE5-95C1-68E8-8C6C-0D752EBE7D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80259C0-509E-6A9C-E69E-B9475CEB01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35" y="2662798"/>
            <a:ext cx="2852086" cy="1899787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2" b="32350"/>
          <a:stretch>
            <a:fillRect/>
          </a:stretch>
        </p:blipFill>
        <p:spPr>
          <a:xfrm>
            <a:off x="1273934" y="4562585"/>
            <a:ext cx="5311319" cy="2208226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253" y="4562638"/>
            <a:ext cx="2982948" cy="2237716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530" y="2639678"/>
            <a:ext cx="3463117" cy="1943953"/>
          </a:xfrm>
          <a:prstGeom prst="rect">
            <a:avLst/>
          </a:prstGeom>
        </p:spPr>
      </p:pic>
      <p:pic>
        <p:nvPicPr>
          <p:cNvPr id="24" name="รูปภาพ 23" descr="รูปภาพประกอบด้วย ข้อความ, ในร่ม, เสื้อผ้า, คน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47" b="10284"/>
          <a:stretch>
            <a:fillRect/>
          </a:stretch>
        </p:blipFill>
        <p:spPr>
          <a:xfrm>
            <a:off x="7599442" y="2629075"/>
            <a:ext cx="4216311" cy="1954556"/>
          </a:xfrm>
          <a:prstGeom prst="rect">
            <a:avLst/>
          </a:prstGeom>
        </p:spPr>
      </p:pic>
      <p:pic>
        <p:nvPicPr>
          <p:cNvPr id="26" name="รูปภาพ 25" descr="รูปภาพประกอบด้วย ข้อความ, ปลูก, พฤกษศาสตร์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267" y="4583630"/>
            <a:ext cx="2232486" cy="2216723"/>
          </a:xfrm>
          <a:prstGeom prst="rect">
            <a:avLst/>
          </a:prstGeom>
        </p:spPr>
      </p:pic>
      <p:sp>
        <p:nvSpPr>
          <p:cNvPr id="13" name="ชื่อเรื่อง 3"/>
          <p:cNvSpPr txBox="1"/>
          <p:nvPr/>
        </p:nvSpPr>
        <p:spPr>
          <a:xfrm>
            <a:off x="1192158" y="1578129"/>
            <a:ext cx="10377415" cy="891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 26 เมษายน 2567 ภาพบรรยากาศการวันสุดท้ายของงาน และพิธีปิดการฝึกอบรมปฏิบัติการงานสวนพฤกษศาสตร์โรงเรียน หลักสูตร 5 องค์ประกอบ รุ่นที่ 2/2567 ณ มหาวิทยาลัยกาฬสินธุ์ จังหวัดกาฬสินธุ์</a:t>
            </a:r>
          </a:p>
        </p:txBody>
      </p:sp>
      <p:sp>
        <p:nvSpPr>
          <p:cNvPr id="15" name="ชื่อเรื่อง 3"/>
          <p:cNvSpPr>
            <a:spLocks noGrp="1"/>
          </p:cNvSpPr>
          <p:nvPr>
            <p:ph type="title"/>
          </p:nvPr>
        </p:nvSpPr>
        <p:spPr>
          <a:xfrm>
            <a:off x="1192159" y="153921"/>
            <a:ext cx="10786188" cy="1532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อบรมปฏิบัติการงานสวนพฤกษศาสตร์โรงเรียน หลักสูตร 5 องค์ประกอบ รุ่นที่ 2/2567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DADA394-6E9E-118C-9835-AC282601985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27094DE-119B-05D4-F801-2FBDA81F5D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578128"/>
            <a:ext cx="11117766" cy="1219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 21 พฤษภาคม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ประชุมคณะกรรมการดำเนินงาน เรื่อง ความคืบหน้าการจัดทำสวนพฤกษศาสตร์โรงเรียน โครงการ อพ.สธ. บรรยายโดย ผศ.วรุณทิพย์  ฉัตรจุฑามณี ที่ปรึกษาโครงการสวนพฤกษศาสตร์โรงเรียนวิทยาลัยบัณฑิตเอเซีย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งานสวนพฤกษศาสตร์โรงเรียน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วิทยาลัยบัณฑิตเอเซียประชุมความคืบหน้า “การจัดทำสวนพฤกษศาสตร์โรงเรียน ”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638" y="2883159"/>
            <a:ext cx="10728695" cy="3845754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CD2AF58-2A10-75E5-395B-38B10AA5C6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AD2EA46-161B-14D5-76C9-9664A81A4D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578128"/>
            <a:ext cx="11117766" cy="1610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 ๑๘ </a:t>
            </a:r>
            <a:r>
              <a:rPr lang="th-TH" sz="2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กรกฎา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คน ๒๕๖๗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 รองผู้อำนวยการฯ โยธิน สารพล อ.วิภาชา อ.สมควร และ อ.สุวิมล เป็นตัวแทนท่านอธิการบดีวิทยาลัยบัณฑิตเอเซีย ปรึกษาถึงแนวทางการใช้พื้นที่ ศูนย์ศึกษาธรรมชาติและสิ่งแวดล้อมท่าเยี่ยม กับท่าน ผอ.วัชนะ บุญชัย สวนพฤกษศาสตร์ สมเด็จพระนางเจ้าสิริกิติ์ฯ จังหวัดขอนแก่น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7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F3A7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งานสวนพฤกษศาสตร์โรงเรียน วิทยาลัยบัณฑิตเอเซียปรึกษาถึงแนวทางการเพื่อจัดตั้งสวนพ</a:t>
            </a:r>
            <a:r>
              <a:rPr lang="th-TH" sz="3600" b="1" spc="3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ฤษ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ศาสตร์โรงเรียน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CD2AF58-2A10-75E5-395B-38B10AA5C6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AD2EA46-161B-14D5-76C9-9664A81A4D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คน, เสื้อผ้า, ในร่ม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B0D2562-12BF-3B31-3D5C-379865B4C0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64"/>
          <a:stretch/>
        </p:blipFill>
        <p:spPr>
          <a:xfrm>
            <a:off x="1273934" y="3177951"/>
            <a:ext cx="10728696" cy="340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325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18 สิงหาคม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คณะวิทยาศาสตร์และเทคโนโลยี ร่วมกับ นักศึกษาปริญญาโท คณะวิทยาศาสตร์เทคโนโลยี และคณะศึกษาศาสตร์ และศิลปะศาสตร์ ร่วมกันปลูกต้นหม่อนเพื่อเป็นพืชศึกษา ณ วิทยาลัยบัณฑิตเอเซีย โดยมีอาจารย์ ดร.สายัณห์ ผาน้อย (รองอธิการบดี) และ อาจารย์ดร.จุฬาภรณ์ โสตะ (คณบดีคณะวิทยาศาสตร์) เป็นประธาน พร้อมด้วยทีมเลขาคณะทำงาน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F3A7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งานสวนพฤกษศาสตร์โรงเรียน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8" name="รูปภาพ 27" descr="รูปภาพประกอบด้วย ข้อความ, ภาพหน้าจอ, ใบหน้าของมนุษย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6AE426F-657B-2A16-C2DC-21D769F4BC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35" y="2917888"/>
            <a:ext cx="2666784" cy="3788144"/>
          </a:xfrm>
          <a:prstGeom prst="rect">
            <a:avLst/>
          </a:prstGeom>
        </p:spPr>
      </p:pic>
      <p:pic>
        <p:nvPicPr>
          <p:cNvPr id="34" name="รูปภาพ 33" descr="รูปภาพประกอบด้วย เสื้อผ้า, คน, กลางแจ้ง, ยิ้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DFEAC67-B4DB-8E5C-0B12-0465ADE5B4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" t="33944" r="3559"/>
          <a:stretch/>
        </p:blipFill>
        <p:spPr>
          <a:xfrm>
            <a:off x="3980036" y="2917888"/>
            <a:ext cx="3276762" cy="1924700"/>
          </a:xfrm>
          <a:prstGeom prst="rect">
            <a:avLst/>
          </a:prstGeom>
        </p:spPr>
      </p:pic>
      <p:pic>
        <p:nvPicPr>
          <p:cNvPr id="38" name="รูปภาพ 37" descr="รูปภาพประกอบด้วย เสื้อผ้า, คน, รองเท้า, ยิ้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EF39459-00CC-53F4-29A9-226E89F805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19" r="12577"/>
          <a:stretch/>
        </p:blipFill>
        <p:spPr>
          <a:xfrm>
            <a:off x="3982968" y="4842588"/>
            <a:ext cx="3274042" cy="1878757"/>
          </a:xfrm>
          <a:prstGeom prst="rect">
            <a:avLst/>
          </a:prstGeom>
        </p:spPr>
      </p:pic>
      <p:pic>
        <p:nvPicPr>
          <p:cNvPr id="40" name="รูปภาพ 39" descr="รูปภาพประกอบด้วย เสื้อผ้า, คน, รองเท้า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C59DF19-C6EB-363D-334E-A405D37CDC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328" y="2928433"/>
            <a:ext cx="2594121" cy="3777599"/>
          </a:xfrm>
          <a:prstGeom prst="rect">
            <a:avLst/>
          </a:prstGeom>
        </p:spPr>
      </p:pic>
      <p:pic>
        <p:nvPicPr>
          <p:cNvPr id="42" name="รูปภาพ 41" descr="รูปภาพประกอบด้วย กระถาง, กระถางดอกไม้, ปลูก, พื้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798DD92-F5A1-D911-BABD-4F47614F71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767" y="4842588"/>
            <a:ext cx="2321235" cy="1878757"/>
          </a:xfrm>
          <a:prstGeom prst="rect">
            <a:avLst/>
          </a:prstGeom>
        </p:spPr>
      </p:pic>
      <p:pic>
        <p:nvPicPr>
          <p:cNvPr id="45" name="รูปภาพ 44" descr="รูปภาพประกอบด้วย เสื้อผ้า, คน, ยิ้ม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E579A88-D8D7-AB35-170B-37BBA273B7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266" y="2917888"/>
            <a:ext cx="2321235" cy="1924700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589CD56-269C-9624-98FF-3CB515A43E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1A20DB5-3B70-F73F-654C-DE27EFA8C9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930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5 กันยายน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คณะทำงานวิทยาลัยบัณฑิตเอเชีย เดินทางไปร่วมสังเกตการณ์การประเมินงานสวนพฤกษศาสตร์โรงเรียน ณ โรงเรียนเตรียมอุดมศึกษาพัฒนาการร้อยเอ็ด จังหวัดร้อยเอ็ด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F3A7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งานสวนพฤกษศาสตร์โรงเรียน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เสื้อผ้า, คน, ยิ้ม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6BD194D-E2BB-C32D-1FB5-52B589519D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862" y="2808922"/>
            <a:ext cx="5248298" cy="3937111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คน, เสื้อผ้า, งานศพ, วัด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CE840CC-047B-0807-431C-F036CF0E3A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864" y="2808921"/>
            <a:ext cx="2215179" cy="3937112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ในร่ม, ออกแบบลายดอกไม้, แจกัน, ดอก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5A8A21B-99D8-7751-36F8-AF8B7EBBB4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/>
          <a:stretch/>
        </p:blipFill>
        <p:spPr>
          <a:xfrm>
            <a:off x="8729747" y="2820206"/>
            <a:ext cx="3462253" cy="1940768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ในร่ม, หญิ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B9D002A-F0D8-B5F8-FFE9-D5700E0D7A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8" b="5010"/>
          <a:stretch/>
        </p:blipFill>
        <p:spPr>
          <a:xfrm>
            <a:off x="8729746" y="4773465"/>
            <a:ext cx="3462253" cy="1972568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5E3500D-0281-5FF2-47D5-68DD7F7EBA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2C01696-6A8E-F4FE-6B79-16D9C872EA0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100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74122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493480" y="2136488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434938" y="862642"/>
            <a:ext cx="9142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กิจกรรมที่ 9 (</a:t>
            </a:r>
            <a:r>
              <a:rPr lang="en-US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F3A8)</a:t>
            </a: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งานจัดทำเว็บไซต์ประชาสัมพันธ์หน่วยงาน อพ.สธ.</a:t>
            </a:r>
          </a:p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วิทยาลัยบัณฑิตเอเซีย</a:t>
            </a:r>
          </a:p>
        </p:txBody>
      </p:sp>
      <p:pic>
        <p:nvPicPr>
          <p:cNvPr id="6" name="รูปภาพ 5" descr="รูปภาพประกอบด้วย ข้อความ, จำนวน, ภาพหน้าจอ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7D1FDD1-CFBE-088A-9481-950E85662C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" t="8333" r="2259" b="44862"/>
          <a:stretch/>
        </p:blipFill>
        <p:spPr>
          <a:xfrm>
            <a:off x="2386222" y="2826281"/>
            <a:ext cx="9453616" cy="327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208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17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วิทยาลัยบัณฑิตเอเซีย ได้มีการประชาสัมพันธ์โครงการอนุรักษ์พันธุกรรมพืชอันเนื่องมาจากพระราชดำริ สมเด็จพระเทพรัตนราชสุดาฯ สยามบรมราชกุมารี ผ่านเว็บไซต์วิทยาลัย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https://cas.ac.th/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จัดตั้งเพจ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Facebook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โครงการ อพ.สธ. และได้มีการนำข้อมูลโครงการ อพ.สธ. วิทยาลัยบัณฑิตเอเซีย ลงในเว็บไซต์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www.rspg.or.th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ของกลุ่มมหาวิทยาลัย ที่ร่วมสนองพระราชดำริ 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114400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F3A7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งานจัดทำเว็บไซต์ประชาสัมพันธ์หน่วยงาน อพ.สธ.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8" name="รูปภาพ 17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5E3500D-0281-5FF2-47D5-68DD7F7EBA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2C01696-6A8E-F4FE-6B79-16D9C872E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ข้อความ, ใบหน้าของมนุษย์, ภาพหน้าจอ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56B3BF2-AD4F-EB36-D6BE-945A118396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74" r="45034" b="1"/>
          <a:stretch/>
        </p:blipFill>
        <p:spPr>
          <a:xfrm>
            <a:off x="1273934" y="2921728"/>
            <a:ext cx="3193291" cy="3544141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ข้อความ, ใบหน้าของมนุษย์, ภาพหน้าจอ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56790CB-6012-1776-3BEF-5EB21905C5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1" b="35032"/>
          <a:stretch/>
        </p:blipFill>
        <p:spPr>
          <a:xfrm>
            <a:off x="4467225" y="2952477"/>
            <a:ext cx="3638551" cy="3513392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ข้อความ, ใบหน้าของมนุษย์, ภาพหน้าจอ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29379DC-B184-3966-FD1A-D557573B0A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2" t="65349"/>
          <a:stretch/>
        </p:blipFill>
        <p:spPr>
          <a:xfrm>
            <a:off x="8048962" y="2952477"/>
            <a:ext cx="3953670" cy="351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463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74122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644664" y="1970851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527582" y="1098409"/>
            <a:ext cx="914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กิจกรรมที่ 10 (</a:t>
            </a:r>
            <a:r>
              <a:rPr lang="en-US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F3A8) </a:t>
            </a: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งานบริหารโครงการ อพ.สธ. วิทยาลัยบัณฑิตเอเซีย</a:t>
            </a:r>
          </a:p>
        </p:txBody>
      </p:sp>
      <p:pic>
        <p:nvPicPr>
          <p:cNvPr id="13" name="รูปภาพ 12" descr="รูปภาพประกอบด้วย ข้อความ, แผนภาพ, ไลน์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0B299B9-42A0-F514-914D-D3C0F26B0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82"/>
          <a:stretch/>
        </p:blipFill>
        <p:spPr>
          <a:xfrm>
            <a:off x="2334346" y="2809605"/>
            <a:ext cx="9645818" cy="3148309"/>
          </a:xfrm>
          <a:prstGeom prst="rect">
            <a:avLst/>
          </a:prstGeom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6355C89-33EA-8226-04F4-BEFEE2466821}"/>
              </a:ext>
            </a:extLst>
          </p:cNvPr>
          <p:cNvSpPr/>
          <p:nvPr/>
        </p:nvSpPr>
        <p:spPr>
          <a:xfrm>
            <a:off x="7157255" y="3577852"/>
            <a:ext cx="912591" cy="23800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931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1476375"/>
            <a:ext cx="11134659" cy="1841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๒๓ พฤศจิกายน ๒๕๖๖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ท่านอธิการบดี รายงานความคืบหน้า การดำเนินงาน โครงการ อพ.สธ. ในที่ประชุมสภา วิทยาลัยบัณฑิตเอเซีย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ครั้งที่ ๔/๒๕๖๖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ข้อความ, ภาพหน้าจอ, ดอกไม้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4E64039-4A0B-EF8A-DD88-08FBB94C0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32" r="51173" b="-1461"/>
          <a:stretch/>
        </p:blipFill>
        <p:spPr>
          <a:xfrm>
            <a:off x="8807446" y="3090058"/>
            <a:ext cx="3281718" cy="3632559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ข้อความ, ภาพหน้าจอ, ดอกไม้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E47F4BE-4B0B-C3F7-E1D9-7DF266A98E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73" b="66515"/>
          <a:stretch/>
        </p:blipFill>
        <p:spPr>
          <a:xfrm>
            <a:off x="1218084" y="3090058"/>
            <a:ext cx="4120452" cy="1835703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ข้อความ, ภาพหน้าจอ, ดอกไม้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22BE780-6C4E-31F5-C2DF-2E48BBF11E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6" t="33868"/>
          <a:stretch/>
        </p:blipFill>
        <p:spPr>
          <a:xfrm>
            <a:off x="5357648" y="3090058"/>
            <a:ext cx="3449798" cy="3563012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11B4F108-B6AD-1B1D-5AD6-26695AC393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9" t="3016" r="-129" b="65485"/>
          <a:stretch/>
        </p:blipFill>
        <p:spPr>
          <a:xfrm>
            <a:off x="1218084" y="4925762"/>
            <a:ext cx="4120452" cy="1701042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367024"/>
            <a:ext cx="11141825" cy="15052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8 งานบริหารโครงการพระราชดำริฯ อพ.สธ. วิทยาลัยบัณฑิตเอเซีย</a:t>
            </a:r>
            <a:b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ประชุมคณะทำงานโครงการ อพ.สธ. วิทยาลัยบัณฑิตเอเซีย</a:t>
            </a:r>
            <a:endParaRPr lang="th-TH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905343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367024"/>
            <a:ext cx="11141825" cy="15052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10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8 งานบริหารโครงการพระราชดำริฯ อพ.สธ.วบอ.</a:t>
            </a:r>
            <a:b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ประชุมคณะทำงานโครงการ อพ.สธ. วิทยาลัยบัณฑิตเอเซีย</a:t>
            </a:r>
            <a:endParaRPr lang="th-TH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1816889"/>
            <a:ext cx="11023901" cy="1709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28 พฤศจิกายน 2566  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ได้มีการประชุมย่อยคณะทำงานโครงการ อพ.สธ. เพื่อเตรียมแผนทำป้ายสำหรับติดต้นไม้ยืนต้น ให้กับสถานศึกษาในเครือ อพ.สธ. ตลอดจนงานสำรวจและงานอื่นๆ ที่จะดำเนินการต่อไป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368D294-C1F6-06C2-4CD3-AB009662F6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883" y="3296872"/>
            <a:ext cx="11570605" cy="326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519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1476375"/>
            <a:ext cx="11134659" cy="1841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๒8 มีนาคม ๒๕๖๗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ท่านอธิการบดี รายงานความคืบหน้าการดำเนินโครงการ อพ.สธ. ในที่ประชุมสภาวิทยาลัยบัณฑิตเอเซีย ครั้งที่ ๑/๒๕๖๗</a:t>
            </a: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75265" y="367024"/>
            <a:ext cx="11141825" cy="15052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8 งานบริหารโครงการพระราชดำริฯ อพ.สธ. วิทยาลัยบัณฑิตเอเซีย</a:t>
            </a:r>
            <a:b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ประชุมคณะทำงานโครงการ อพ.สธ. วิทยาลัยบัณฑิตเอเซีย</a:t>
            </a:r>
            <a:endParaRPr lang="th-TH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2" name="รูปภาพ 11" descr="รูปภาพประกอบด้วย ข้อความ, ภาพหน้าจอ, เว็บไซต์, โบรชัวร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48663A2-8CC4-42B0-C438-1E14F4687D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08"/>
          <a:stretch/>
        </p:blipFill>
        <p:spPr>
          <a:xfrm>
            <a:off x="1233398" y="2874798"/>
            <a:ext cx="7563906" cy="3791352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ข้อความ, ภาพหน้าจอ, เว็บไซต์, โบรชัวร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75CEB8F-64B0-AD05-1FCE-4EC6ADEACC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8" t="33621"/>
          <a:stretch/>
        </p:blipFill>
        <p:spPr>
          <a:xfrm>
            <a:off x="8755584" y="2860790"/>
            <a:ext cx="3360216" cy="381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924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51981" y="4827835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75265" y="1476375"/>
            <a:ext cx="11134659" cy="1174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๒๗ มิถุนายน ๒๕๖๗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ท่านอธิการบดี รายงานความคืบหน้าการดำเนินโครงการ อพ.สธ. ในที่ประชุมสภาวิทยาลัยบัณฑิตเอเซีย ครั้งที่ ๒/๒๕๖๗</a:t>
            </a: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" name="รูปภาพ 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BF6D77B-D2C3-B1A9-08A2-2BF646AFA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FB83C85-FE70-101A-9CD8-0FC464CD7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77E015D5-0EFD-9529-4D87-B3F4BDFFD4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8000"/>
          </a:blip>
          <a:stretch>
            <a:fillRect/>
          </a:stretch>
        </p:blipFill>
        <p:spPr>
          <a:xfrm rot="10800000">
            <a:off x="10751226" y="-1078853"/>
            <a:ext cx="2097363" cy="2695187"/>
          </a:xfrm>
          <a:prstGeom prst="rect">
            <a:avLst/>
          </a:prstGeom>
        </p:spPr>
      </p:pic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1168099" y="220743"/>
            <a:ext cx="11141825" cy="15052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</a:t>
            </a: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8 งานบริหารโครงการพระราชดำริฯ อพ.สธ. วิทยาลัยบัณฑิตเอเซีย</a:t>
            </a:r>
            <a:b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</a:br>
            <a:r>
              <a:rPr lang="th-TH" sz="3600" b="1" kern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ประชุมคณะทำงานโครงการ อพ.สธ. วิทยาลัยบัณฑิตเอเซีย</a:t>
            </a:r>
            <a:endParaRPr lang="th-TH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3" name="รูปภาพ 12" descr="รูปภาพประกอบด้วย ข้อความ, ภาพหน้าจอ, เว็บไซต์, การโฆษณาออนไลน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AABE6B9-9048-F397-FF51-DD45E8CE9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51"/>
          <a:stretch/>
        </p:blipFill>
        <p:spPr>
          <a:xfrm>
            <a:off x="4480982" y="4627244"/>
            <a:ext cx="7592485" cy="1972098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ข้อความ, ภาพหน้าจอ, เว็บไซต์, การโฆษณาออนไลน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2EF47BE-081E-39D4-7EE8-4D746CC328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52"/>
          <a:stretch/>
        </p:blipFill>
        <p:spPr>
          <a:xfrm>
            <a:off x="4480982" y="2725686"/>
            <a:ext cx="7592485" cy="1972079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ข้อความ, ภาพหน้าจอ, เว็บไซต์, การโฆษณาออนไลน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3CAB6B0-EC1A-7A0D-FE5F-B029EDB8E0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6" t="33061" r="26414" b="34377"/>
          <a:stretch/>
        </p:blipFill>
        <p:spPr>
          <a:xfrm>
            <a:off x="716123" y="2733490"/>
            <a:ext cx="3771900" cy="1885951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ข้อความ, ภาพหน้าจอ, เว็บไซต์, การโฆษณาออนไลน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319DBD6-10FD-A42B-0096-5851725180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2" b="66691"/>
          <a:stretch/>
        </p:blipFill>
        <p:spPr>
          <a:xfrm>
            <a:off x="695828" y="4637954"/>
            <a:ext cx="3771900" cy="198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308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578128"/>
            <a:ext cx="11117766" cy="1219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22 กรกฎาคม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ประชุมคณะทำงานโครงการพระราชดำริฯ อพ.สธ.วบอ. เพื่อเตรียมความพร้อมก่อนการประชุมรายงานผลประจำปี 2567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ที่จะจัดขึ้นในวันจันทร์ ที่ 16 ตุลาคม พ.ศ. 2567 เวลา 14.00-15.00 น. ห้อง 1204 วิทยาลัยบัณฑิตเอเซีย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8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ประชุมคณะทำงานโครงการพระราชดำริฯ อพ.สธ.วบอ.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เพื่อเตรียมความพร้อมก่อนการประชุมรายงานผลประจำปี 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6" name="รูปภาพ 5" descr="รูปภาพประกอบด้วย ข้อความ, ในร่ม, ผนัง, บอร์ด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BB8719F-FEEE-F07C-C021-0C8274170D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1" t="16085" r="27504" b="18367"/>
          <a:stretch/>
        </p:blipFill>
        <p:spPr>
          <a:xfrm>
            <a:off x="1216442" y="2929681"/>
            <a:ext cx="3196938" cy="2053540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เสื้อผ้า, ในร่ม, คน, ใบหน้าของมนุษย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543BECC-0CC4-C2C7-1B2B-FB43B5507A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99"/>
          <a:stretch/>
        </p:blipFill>
        <p:spPr>
          <a:xfrm>
            <a:off x="1216443" y="4967547"/>
            <a:ext cx="3196938" cy="1750754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ในร่ม, เสื้อผ้า, ผนัง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5591BEA-79DE-C8C1-FC8B-2ED4479F5E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380" y="2919949"/>
            <a:ext cx="5850293" cy="3798351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คน, เสื้อผ้า, ในร่ม, ผนั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F90D6D3-FA3A-5587-0824-8653F5B10E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698" y="5187821"/>
            <a:ext cx="2012302" cy="1530480"/>
          </a:xfrm>
          <a:prstGeom prst="rect">
            <a:avLst/>
          </a:prstGeom>
        </p:spPr>
      </p:pic>
      <p:pic>
        <p:nvPicPr>
          <p:cNvPr id="23" name="รูปภาพ 22" descr="รูปภาพประกอบด้วย เสื้อผ้า, คน, ในร่ม, อาคารสำนักง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1D8AD1E-B5BC-7B73-3541-0D64D08E948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0"/>
          <a:stretch/>
        </p:blipFill>
        <p:spPr>
          <a:xfrm>
            <a:off x="10179696" y="2901104"/>
            <a:ext cx="2012303" cy="2286717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8AC73CB-C9DA-EC8C-FE3D-CA85C745F5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3A80D2A-0098-197B-DF1F-9ADAFFDCC1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749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10"/>
            <a:ext cx="11117766" cy="1187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24 กันยายน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คณะทำงานวิทยาลัยบัณฑิตเอเชีย ประชุมวางแผนเพื่อเตรียมความพร้อมก่อนการรายงานผลประจำปีงบประมาณ 2567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8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ประชุมคณะทำงานโครงการพระราชดำริฯ อพ.สธ.วบอ. เพื่อเตรียมความพร้อมก่อนการประชุมรายงานผลประจำปี 2567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ในร่ม, ข้อความ, ตาราง, เฟอร์นิเจอร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509A3F1-F9FE-7B10-562B-CA78D421EA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33" y="2721322"/>
            <a:ext cx="7233403" cy="4072766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9AD2B0C1-1A73-325D-3861-96A7408FCD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763" y="2721322"/>
            <a:ext cx="3616702" cy="2036384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ในร่ม, เฟอร์นิเจอร์, เคาน์เตอร์, อาคารสำนักง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C84D614-F911-DEBD-447F-8BF614874E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762" y="4757705"/>
            <a:ext cx="3616701" cy="2036383"/>
          </a:xfrm>
          <a:prstGeom prst="rect">
            <a:avLst/>
          </a:prstGeom>
        </p:spPr>
      </p:pic>
      <p:pic>
        <p:nvPicPr>
          <p:cNvPr id="22" name="รูปภาพ 21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183D4F4-C322-A399-F42A-EACDDEDF02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23" name="รูปภาพ 22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7A64C2B-A1C9-207D-1D6F-7A93147AA6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215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26 กรกฎาคม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ผศ.ดร.กษม ชนะวงศ์ อธิการบดีวิทยาลัยบัณฑิตเอเซีย พบ ศ.ดร.ธิดารัตน์ บุญมาศ รองอธิการบดีฝ่ายวิสาหกิจและสังคมยั่งยืน เพื่อรายงานความคืบหน้าโครงการ อพ.สธ.วบอ. ก่อนงานประชุมรายงานผลประจำปี 2567 เวลา 13.30 - 14.00 น. ณ ชั้น 5 อาคารสิริคุณากร มหาวิทยาลัยขอนแก่น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1" y="398113"/>
            <a:ext cx="10975557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F3A8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รายงานความคืบหน้าโครงการ อพ.สธ.วบอ. </a:t>
            </a:r>
            <a:b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</a:b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ก่อนการประชุมรายงานผลประจำปี 2567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12683F0-1D9F-E326-0F4D-813BF9CCB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9272" y="4731249"/>
            <a:ext cx="2661422" cy="1996517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5279BC69-4EBD-4501-9038-9F4764122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486" y="2908051"/>
            <a:ext cx="2661422" cy="1996517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4116B64-8AB3-7D37-ABCB-EAF160D5C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0898" y="4904568"/>
            <a:ext cx="3061101" cy="1823198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9E184A9C-7680-D59C-3E7C-341D5BEDCC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0412" y="2928434"/>
            <a:ext cx="3061588" cy="1996517"/>
          </a:xfrm>
          <a:prstGeom prst="rect">
            <a:avLst/>
          </a:prstGeom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94A7EA29-64D4-CE58-FA62-BEC5328597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6442" y="2908051"/>
            <a:ext cx="5091804" cy="3819715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A24F23D-BFF3-F24A-A638-CFE26F88AA5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9B27D36-5517-9F8B-E598-FAC43BEB59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499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74122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514502" y="2231793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397420" y="1359351"/>
            <a:ext cx="914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กิจกรรมที่ 11 (</a:t>
            </a:r>
            <a:r>
              <a:rPr lang="en-US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F3A8) </a:t>
            </a: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การจัดนิทรรศการ งานประชุมวิชาการและนิทรรศการ </a:t>
            </a:r>
          </a:p>
        </p:txBody>
      </p:sp>
      <p:pic>
        <p:nvPicPr>
          <p:cNvPr id="11" name="รูปภาพ 10" descr="รูปภาพประกอบด้วย ข้อความ, แผนภาพ, ไลน์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96B3996-971A-EA33-3C45-192B944DD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4229"/>
          <a:stretch/>
        </p:blipFill>
        <p:spPr>
          <a:xfrm>
            <a:off x="2258082" y="2986274"/>
            <a:ext cx="9709897" cy="959070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ข้อความ, แผนภาพ, ไลน์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684DB3F-AC3F-D9C1-165E-14467C527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04" b="21444"/>
          <a:stretch/>
        </p:blipFill>
        <p:spPr>
          <a:xfrm>
            <a:off x="2258081" y="3945344"/>
            <a:ext cx="9709897" cy="1717970"/>
          </a:xfrm>
          <a:prstGeom prst="rect">
            <a:avLst/>
          </a:prstGeom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6355C89-33EA-8226-04F4-BEFEE2466821}"/>
              </a:ext>
            </a:extLst>
          </p:cNvPr>
          <p:cNvSpPr/>
          <p:nvPr/>
        </p:nvSpPr>
        <p:spPr>
          <a:xfrm>
            <a:off x="7099550" y="3778560"/>
            <a:ext cx="912591" cy="18148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807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6" name="ชื่อเรื่อง 3"/>
          <p:cNvSpPr txBox="1"/>
          <p:nvPr/>
        </p:nvSpPr>
        <p:spPr>
          <a:xfrm>
            <a:off x="1099073" y="1697382"/>
            <a:ext cx="11117766" cy="1490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8-10 พฤษภาคม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 ได้เข้าร่วมงานการสัมมนาแลกเปลี่ยนเรียนรู้เครือข่ายเชิงประเด็น โครงการอนุรักษ์พันธุกรรมพืชอันเนื่องมาจากพระราชดำริสมเด็จพระเทพรัตนราชสุดาฯ สยามบรมราชกุมารี (อพ.สธ) ประจำปี 2567 ณ โรงแรมราชาวดีขอนแก่น</a:t>
            </a:r>
          </a:p>
        </p:txBody>
      </p:sp>
      <p:sp>
        <p:nvSpPr>
          <p:cNvPr id="7" name="ชื่อเรื่อง 3"/>
          <p:cNvSpPr txBox="1"/>
          <p:nvPr/>
        </p:nvSpPr>
        <p:spPr>
          <a:xfrm>
            <a:off x="1099073" y="332629"/>
            <a:ext cx="10931593" cy="1532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11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3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A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8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เข้าร่วมการสัมมนาแลกเปลี่ยนเรียนรู้เครือข่ายเชิงประเด็น โครงการอนุรักษ์พันธุกรรมพืชอันเนื่องมาจากพระราชดำริสมเด็จพระเทพรัตนราชสุดาฯ สยามบรมราชกุมารี (อพ.สธ) ประจำปี 2567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908" y="3188300"/>
            <a:ext cx="10825758" cy="3505159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4318303-8432-011F-C8F8-BEB9CE3F1C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B587B46-5C96-C4CA-3DFC-3D1520B687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sp>
        <p:nvSpPr>
          <p:cNvPr id="6" name="ชื่อเรื่อง 3"/>
          <p:cNvSpPr txBox="1"/>
          <p:nvPr/>
        </p:nvSpPr>
        <p:spPr>
          <a:xfrm>
            <a:off x="1099073" y="1697382"/>
            <a:ext cx="11117766" cy="1600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9 พฤษภาคม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 ได้ร่วมจัดนิทรรศการ ในงานการสัมมนาแลกเปลี่ยนเรียนรู้เครือข่ายเชิงประเด็น โครงการอนุรักษ์พันธุกรรมพืชอันเนื่องมาจากพระราชดำริสมเด็จพระเทพรัตนราชสุดาฯ สยามบรมราชกุมารี (อพ.สธ) ประจำปี 2567 ณ โรงแรมราชาวดีขอนแก่น</a:t>
            </a:r>
          </a:p>
        </p:txBody>
      </p:sp>
      <p:sp>
        <p:nvSpPr>
          <p:cNvPr id="7" name="ชื่อเรื่อง 3"/>
          <p:cNvSpPr txBox="1"/>
          <p:nvPr/>
        </p:nvSpPr>
        <p:spPr>
          <a:xfrm>
            <a:off x="1099073" y="332629"/>
            <a:ext cx="10931593" cy="1532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11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3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A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8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เข้าร่วมการสัมมนาแลกเปลี่ยนเรียนรู้เครือข่ายเชิงประเด็น โครงการอนุรักษ์พันธุกรรมพืชอันเนื่องมาจากพระราชดำริสมเด็จพระเทพรัตนราชสุดาฯ สยามบรมราชกุมารี (อพ.สธ) ประจำปี 2567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908" y="3298222"/>
            <a:ext cx="10915232" cy="3414495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0206044-D4CC-239B-0AFB-DC2147F6F4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6D522A2-AE17-5448-F597-C871F49474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225967" y="1280826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8 สิงหาคม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	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วิทยาลัยบัณฑิตเอเซียเข้าร่วมงานสัมมนาแลกเปลี่ยนเรียนรู้การดำเนินงานเครือข่ายเชิงประเด็น โครงการอนุรักษ์พันธุกรรมพืชอันเนื่องมาจากพระราชดำริฯ อพ.สธ. เครือข่ายอุดมศึกษาภาคตะวันออกเฉียงเหนือตอนบน ประจำปี 2567 โดยมีอาจารย์ ดร.ชวลิต หงษ์ยนต์ และ น.ส.เบญ</a:t>
            </a:r>
            <a:r>
              <a:rPr lang="th-TH" sz="2400" b="1" dirty="0" err="1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จวรร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เจือจาน ร่วมรายงานแลกเปลี่ยนความคืบหน้าโครงการมหาลัยละ 10 นาที ณ มหาวิทยาลัยราชภัฏอุดรธานี 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F3A8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การจัดนิทรรศการ งานประชุมวิชาการและนิทรรศการ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AC89FEF-36E7-6D9E-1EE6-842D9FF5BC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0"/>
          <a:stretch/>
        </p:blipFill>
        <p:spPr>
          <a:xfrm>
            <a:off x="1216443" y="2928433"/>
            <a:ext cx="4325942" cy="3803054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ในร่ม, ผนัง, เสื้อผ้า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D989653-3C8F-C8A7-CF1A-EC819E2238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075" y="4965152"/>
            <a:ext cx="3138925" cy="1766335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ในร่ม, เสื้อผ้า, ข้อความ, เก้าอี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AB5C9E7-13CC-24D6-A59F-F013C99E0B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5"/>
          <a:stretch/>
        </p:blipFill>
        <p:spPr>
          <a:xfrm>
            <a:off x="5628184" y="4965152"/>
            <a:ext cx="3306967" cy="1766336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คน, เสื้อผ้า, ในร่ม, เฟอร์นิเจอร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89BE9D8-E064-2ED5-8390-67EDE0AA74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183" y="2917888"/>
            <a:ext cx="3306967" cy="1960090"/>
          </a:xfrm>
          <a:prstGeom prst="rect">
            <a:avLst/>
          </a:prstGeom>
        </p:spPr>
      </p:pic>
      <p:pic>
        <p:nvPicPr>
          <p:cNvPr id="25" name="รูปภาพ 24" descr="รูปภาพประกอบด้วย เสื้อผ้า, เก้าอี้, ตาราง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D48D9BB-BA44-B5FF-7758-94B1F8E676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0"/>
          <a:stretch/>
        </p:blipFill>
        <p:spPr>
          <a:xfrm>
            <a:off x="9053074" y="2917887"/>
            <a:ext cx="3138925" cy="1978493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B193E70-FF2C-D77A-C866-7038C937FD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4F82E39-39A9-F3CE-2AD6-7163DDD82E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327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58962" y="-2895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9 สิงหาคม 2567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วิทยาลัยบัณฑิตเอเซียเข้าร่วมงานสัมมนาแลกเปลี่ยนเรียนรู้การดำเนินงานเครือข่ายเชิงประเด็น โครงการอนุรักษ์พันธุกรรมพืช อันเนื่องมาจากพระราชดำริฯ อพ.สธ. เครือข่ายอุดมศึกษาภาคตะวันออกเฉียงเหนือตอนบน ประจำปี 2567 ณ มหาวิทยาลัยราชภัฏอุดรธานี 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3"/>
            <a:ext cx="10786188" cy="9787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F3A8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การจัดนิทรรศการ งานประชุมวิชาการและนิทรรศการ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5" name="รูปภาพ 14" descr="รูปภาพประกอบด้วย เสื้อผ้า, คน, รองเท้า, ชาย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B3FA509-D4A2-5FD3-9C38-4DC3BA7CB2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993" y="2897870"/>
            <a:ext cx="5082200" cy="3827165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ชาย, ในร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F7180A5-9550-C476-FF63-E689F8D907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761" y="4784536"/>
            <a:ext cx="2576843" cy="1940499"/>
          </a:xfrm>
          <a:prstGeom prst="rect">
            <a:avLst/>
          </a:prstGeom>
        </p:spPr>
      </p:pic>
      <p:pic>
        <p:nvPicPr>
          <p:cNvPr id="19" name="รูปภาพ 18" descr="รูปภาพประกอบด้วย เสื้อผ้า, คน, ชาย, ตารา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8FDF779-8FAB-D72C-CF23-D533469058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63" y="2897276"/>
            <a:ext cx="2572441" cy="1796523"/>
          </a:xfrm>
          <a:prstGeom prst="rect">
            <a:avLst/>
          </a:prstGeom>
        </p:spPr>
      </p:pic>
      <p:pic>
        <p:nvPicPr>
          <p:cNvPr id="21" name="รูปภาพ 20" descr="รูปภาพประกอบด้วย อาคาร, งานศพ, เฟอร์นิเจอร์, ในร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7F8F4B2-6D5C-FA1C-D988-801152773D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171" y="2917888"/>
            <a:ext cx="2866983" cy="3807147"/>
          </a:xfrm>
          <a:prstGeom prst="rect">
            <a:avLst/>
          </a:prstGeom>
        </p:spPr>
      </p:pic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0AC98B2-085C-9684-01D9-0102B8F0CC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57CAC7A-D887-7A1B-B9C4-7A677E4254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360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3735" y="-44074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116296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๒๓ - ๒๔ กันยายน ๒๕๖๗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คณะทำงานโครงการ อพ.สธ.วบอ. เข้าร่วมอบรม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Carbon footprint </a:t>
            </a: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องค์กร โดย อพ.สธ. เครือข่ายอีสาน-บน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สถาบันวิจัยและพัฒนาวิชาชีพครูสำหรับอาเซียน มหาวิทยาลัยขอนแก่น</a:t>
            </a:r>
          </a:p>
        </p:txBody>
      </p:sp>
      <p:sp>
        <p:nvSpPr>
          <p:cNvPr id="44" name="ชื่อเรื่อง 3"/>
          <p:cNvSpPr>
            <a:spLocks noGrp="1"/>
          </p:cNvSpPr>
          <p:nvPr>
            <p:ph type="title"/>
          </p:nvPr>
        </p:nvSpPr>
        <p:spPr>
          <a:xfrm>
            <a:off x="1216442" y="398114"/>
            <a:ext cx="10786188" cy="78997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กิจกรรมที่ </a:t>
            </a:r>
            <a:r>
              <a:rPr lang="en-US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F3A8</a:t>
            </a:r>
            <a:r>
              <a:rPr lang="th-TH" sz="3600" b="1" spc="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การจัดนิทรรศการ งานประชุมวิชาการและนิทรรศการ </a:t>
            </a:r>
            <a:endParaRPr lang="en-US" sz="3600" b="1" spc="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4" name="รูปภาพ 3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0AC98B2-085C-9684-01D9-0102B8F0CC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8" y="44074"/>
            <a:ext cx="824441" cy="1144009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57CAC7A-D887-7A1B-B9C4-7A677E4254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0" y="1203918"/>
            <a:ext cx="824833" cy="824833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ข้อความ, ในร่ม, ผนัง, การเสนอ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DC66E6E-13D7-DAC2-E838-5EA4803856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" t="22951" r="-1"/>
          <a:stretch/>
        </p:blipFill>
        <p:spPr>
          <a:xfrm>
            <a:off x="1292476" y="2524507"/>
            <a:ext cx="3652303" cy="2110589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เสื้อผ้า, คน, ในร่ม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A7B1DF-EFF2-63BC-E88B-7F79286130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57" b="8473"/>
          <a:stretch/>
        </p:blipFill>
        <p:spPr>
          <a:xfrm>
            <a:off x="1292477" y="4635096"/>
            <a:ext cx="3652302" cy="2071676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เสื้อผ้า, ในร่ม, คน, เคาน์เตอร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E2A2A6C-7397-0F93-B270-5CC87D15D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7"/>
          <a:stretch/>
        </p:blipFill>
        <p:spPr>
          <a:xfrm>
            <a:off x="5045097" y="4706457"/>
            <a:ext cx="3037994" cy="2013116"/>
          </a:xfrm>
          <a:prstGeom prst="rect">
            <a:avLst/>
          </a:prstGeom>
        </p:spPr>
      </p:pic>
      <p:pic>
        <p:nvPicPr>
          <p:cNvPr id="22" name="รูปภาพ 21" descr="รูปภาพประกอบด้วย เสื้อผ้า, คน, ยิ้ม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72CB265-0133-24DC-1D42-A290B1C7E5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7" b="6301"/>
          <a:stretch/>
        </p:blipFill>
        <p:spPr>
          <a:xfrm>
            <a:off x="8183409" y="4693656"/>
            <a:ext cx="3858264" cy="2047254"/>
          </a:xfrm>
          <a:prstGeom prst="rect">
            <a:avLst/>
          </a:prstGeom>
        </p:spPr>
      </p:pic>
      <p:pic>
        <p:nvPicPr>
          <p:cNvPr id="24" name="รูปภาพ 23" descr="รูปภาพประกอบด้วย เสื้อผ้า, คน, ยิ้ม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BB8EC4F-DA15-0290-813B-728FFB4F0AE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2" b="1222"/>
          <a:stretch/>
        </p:blipFill>
        <p:spPr>
          <a:xfrm>
            <a:off x="5045097" y="2524507"/>
            <a:ext cx="3073143" cy="2139870"/>
          </a:xfrm>
          <a:prstGeom prst="rect">
            <a:avLst/>
          </a:prstGeom>
        </p:spPr>
      </p:pic>
      <p:pic>
        <p:nvPicPr>
          <p:cNvPr id="26" name="รูปภาพ 25" descr="รูปภาพประกอบด้วย เสื้อผ้า, กลางแจ้ง, คน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FD7EE3B-E0EF-0015-023D-D97D8A5397F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3"/>
          <a:stretch/>
        </p:blipFill>
        <p:spPr>
          <a:xfrm>
            <a:off x="8218558" y="2511706"/>
            <a:ext cx="3806249" cy="218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842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74122" y="-10402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585702" y="3949469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672771" y="1560917"/>
            <a:ext cx="91422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กิจกรรมพิเศษ โครงการอนุรักษ์พันธุกรรมพืชอันเนื่องมาจากพระราชดำริฯ </a:t>
            </a:r>
          </a:p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สมเด็จพระเทพรัตนราชสุดาสยามบรมราชกุมารี (อพ.สธ.) </a:t>
            </a:r>
          </a:p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ส่งเสริมความเป็นครูปฏิบัติกิจกรรมปลูกป่าปฏิบัติธรรมปันน้ำใจสานสัมพันธ์</a:t>
            </a:r>
          </a:p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บ้านวัดโรงเรียนจำนวน ๗ 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9197559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73987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๒๐ กรกฎาคม ๒๕๖๗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นักศึกษาหลักสูตรประกาศนียบัตรบัณฑิตวิชาชีพครู รุ่นที่ ๑๐ ห้อง ๔ วิทยาลัยบัณฑิตเอเชีย ปีการศึกษา ๒๕๖๗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โรงเรียนบ้านบ่อใหญ่ และ วัด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วิสุทธา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ราม อำเภอซำสูง จังหวัดขอนแก่น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ภาพปะติด, ภาพหน้าจอ, ต้นไม้, เสื้อผ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C304F29-80FC-2001-3D15-60BCD2EF62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34" y="1999537"/>
            <a:ext cx="10761072" cy="433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318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73987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๒๐ กรกฎาคม ๒๕๖๗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นักศึกษาหลักสูตรประกาศนียบัตรบัณฑิตวิชาชีพครู รุ่นที่ ๑๐ ห้อง ๖ วิทยาลัยบัณฑิตเอเชีย ปีการศึกษา ๒๕๖๗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โรงเรียนบ้านบ่อแก และวัดสระเกษบ้านบ่อแก อ.พระยืน จ.ขอนแก่น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สนามเด็กเล่น, ภาพหน้าจอ, ต้นไม้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77F9F1E-FD5B-E280-2D20-66B65C7B9D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33" y="2012495"/>
            <a:ext cx="10546591" cy="469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570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73987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๒๐ กรกฎาคม ๒๕๖๗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นักศึกษาหลักสูตรประกาศนียบัตรบัณฑิตวิชาชีพครู รุ่นที่ ๑๐ ห้อง ๕ วิทยาลัยบัณฑิตเอเชีย ปีการศึกษา ๒๕๖๗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โรงเรียนบ้านดอนนาห้วยชัน และวัดโพธารามบ้านดอนนา ตำบลขามเรียง อำเภอกันทรวิชัย จังหวัดมหาสารคาม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ข้อความ, ภาพหน้าจอ, ภาพปะติด, ค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A408801-A587-2BB7-1943-4E0B84F44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158" y="2019315"/>
            <a:ext cx="10774372" cy="446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614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73987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๒7 กรกฎาคม ๒๕๖๗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นักศึกษาหลักสูตรประกาศนียบัตรบัณฑิตวิชาชีพครู รุ่นที่ ๑๐ ห้อง ๓ วิทยาลัยบัณฑิตเอเชีย ปีการศึกษา ๒๕๖๗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โรงเรียนศรีสังวาลย์ขอนแก่น และวัดป่าแสงอรุณ ตำบลพระลับ อำเภอเมือง จังหวัดขอนแก่น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ข้อความ, เสื้อผ้า, ต้นไม้, ปลู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D10CBE7-BAD3-56D5-DFB4-61474E1E0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4" y="1943100"/>
            <a:ext cx="10477501" cy="462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802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73987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๒8 กรกฎาคม ๒๕๖๗ 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นักศึกษาหลักสูตรประกาศนียบัตรบัณฑิตวิชาชีพครู รุ่นที่ ๑๐ ห้อง ๒ วิทยาลัยบัณฑิตเอเชีย ปีการศึกษา ๒๕๖๗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ณ โรงเรียนบ้านฝาผนัง ต.เมืองพะไล อ.บัวลาย จ.นครราชสีมา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5" name="รูปภาพ 14" descr="รูปภาพประกอบด้วย ปลูก, ต้นไม้, ดอกไม้, ม่ว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2DD4E45-FD76-6E28-C7ED-8C67E8AFFF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993" y="1948375"/>
            <a:ext cx="10610399" cy="466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343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73987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๑๒ สิงหาคม ๒๕๖๗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นักศึกษาหลักสูตรประกาศนียบัตรบัณฑิตวิชาชีพครู รุ่น ๑๐ ห้อง ๑ วิทยาลัยบัณฑิตเอเซีย ณ โรงเรียนบ้านโนนขามป้อม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ตำบลหนองเม็ก อำเภอหนองสองห้อง จังหวัดขอนแก่น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ปลูก, กลางแจ้ง, เด็กผู้ชาย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6B43696-9449-B165-80C1-A77A0FD18E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34" y="2012918"/>
            <a:ext cx="10634458" cy="461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915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73987"/>
            <a:ext cx="11117766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๑๒ สิงหาคม ๒๕๖๗</a:t>
            </a:r>
          </a:p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นักศึกษาหลักสูตรประกาศนียบัตรบัณฑิตวิชาชีพครู รุ่น ๑๐ ห้อง ๑ วิทยาลัยบัณฑิตเอเซีย ณ วัดป่าโพธิโรจน์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อำเภอหนองสองห้อง จังหวัดขอนแก่น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เสื้อผ้า, ภาพปะติด, คน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568BB57-B2ED-D66C-8B2F-C91591FF36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34" y="1903155"/>
            <a:ext cx="10634458" cy="457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336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77635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3043" y="4562584"/>
            <a:ext cx="2566638" cy="3298222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มงกุฎ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576944A-D80C-AFE8-D8EC-616CCFB99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" y="408393"/>
            <a:ext cx="1867305" cy="2591105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สัญลักษณ์, เครื่องหมาย, ยอด, วงกล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3EA6FE4-F59E-F806-1ACE-868958111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" y="2999498"/>
            <a:ext cx="1899942" cy="1899942"/>
          </a:xfrm>
          <a:prstGeom prst="rect">
            <a:avLst/>
          </a:prstGeom>
        </p:spPr>
      </p:pic>
      <p:sp>
        <p:nvSpPr>
          <p:cNvPr id="23" name="สี่เหลี่ยมผืนผ้า 22">
            <a:extLst>
              <a:ext uri="{FF2B5EF4-FFF2-40B4-BE49-F238E27FC236}">
                <a16:creationId xmlns:a16="http://schemas.microsoft.com/office/drawing/2014/main" id="{E1163D2E-A1F4-3DFE-66E9-289D6917E923}"/>
              </a:ext>
            </a:extLst>
          </p:cNvPr>
          <p:cNvSpPr/>
          <p:nvPr/>
        </p:nvSpPr>
        <p:spPr>
          <a:xfrm>
            <a:off x="1974122" y="0"/>
            <a:ext cx="10248343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10800000">
            <a:off x="10274058" y="-1092733"/>
            <a:ext cx="2336317" cy="300225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C7AA4DE1-B2F3-B9D8-4356-7AFCB4FFCD31}"/>
              </a:ext>
            </a:extLst>
          </p:cNvPr>
          <p:cNvCxnSpPr>
            <a:cxnSpLocks/>
          </p:cNvCxnSpPr>
          <p:nvPr/>
        </p:nvCxnSpPr>
        <p:spPr>
          <a:xfrm>
            <a:off x="2682570" y="2999498"/>
            <a:ext cx="902518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3B021F-8274-3824-9972-9724C9CE014F}"/>
              </a:ext>
            </a:extLst>
          </p:cNvPr>
          <p:cNvSpPr txBox="1"/>
          <p:nvPr/>
        </p:nvSpPr>
        <p:spPr>
          <a:xfrm>
            <a:off x="2624030" y="1741168"/>
            <a:ext cx="9142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กิจกรรมพิเศษ การดำเนินกิจกรรม“อาสากล้าใหม่ หัวใจ อพ.สธ. </a:t>
            </a:r>
          </a:p>
          <a:p>
            <a:pPr algn="ctr" defTabSz="914377">
              <a:buClr>
                <a:srgbClr val="000000"/>
              </a:buClr>
              <a:defRPr/>
            </a:pPr>
            <a:r>
              <a:rPr lang="th-TH" sz="3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อำเภอพลจำนวน ๑๐ 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32290826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26087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244608"/>
            <a:ext cx="11117766" cy="1587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๒๕ ตุลาคม ๒๕๖๖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กิจกรรม “อาสากล้าใหม่ หัวใจ อพ.สธ.” โดยมีโรงเรียนเครือข่ายทางวิชาการ จำนวน ๗ โรงเรียน ประกอบด้วย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ครูจำนวน ๗ ท่าน และนักเรียน จำนวน ๒๘ คน เข้าร่วมกิจกรรมฯ ในครั้งนี้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กลางแจ้ง, คน, ท้องฟ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E41EF1E-4CCF-A310-29A9-25CB2C0AE6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6" t="56494"/>
          <a:stretch/>
        </p:blipFill>
        <p:spPr>
          <a:xfrm>
            <a:off x="1245602" y="2112829"/>
            <a:ext cx="5069857" cy="4439302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เสื้อผ้า, กลางแจ้ง, คน, ท้องฟ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78A9AE0-EA26-69B7-A5B9-4325629FF3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2" t="495" b="43696"/>
          <a:stretch/>
        </p:blipFill>
        <p:spPr>
          <a:xfrm>
            <a:off x="6368903" y="2112829"/>
            <a:ext cx="3600051" cy="4382112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กลางแจ้ง, คน, ท้องฟ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14D434A-AA08-EF3B-CFAB-D1B5ED6C2A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96"/>
          <a:stretch/>
        </p:blipFill>
        <p:spPr>
          <a:xfrm>
            <a:off x="10040553" y="2102940"/>
            <a:ext cx="1918577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2664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244608"/>
            <a:ext cx="11117766" cy="193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๑๙ มกราคม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กิจกรรม “อาสากล้าใหม่ หัวใจ อพ.สธ.” รุ่นที่ ๖ โดยมีโรงเรียนเครือข่ายทางวิชาการ จำนวน ๑๒ โรงเรียน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ประกอบด้วย ครู จำนวน ๑๕ ท่าน และนักเรียน จำนวน ๗๐ คน รวมเข้าร่วมกิจกรรมฯ ในครั้งนี้ จำนวน ๘๕ คน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เสื้อผ้า, กลางแจ้ง, คน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5551C53-5455-3502-DA01-A4FE2F99D2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8" b="29513"/>
          <a:stretch/>
        </p:blipFill>
        <p:spPr>
          <a:xfrm>
            <a:off x="1463541" y="2183364"/>
            <a:ext cx="2581604" cy="2510435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กลางแจ้ง, คน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FFB89A6-E884-06EA-BBCD-6E7AB64A15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2767" r="47606" b="32232"/>
          <a:stretch/>
        </p:blipFill>
        <p:spPr>
          <a:xfrm>
            <a:off x="7686675" y="2183363"/>
            <a:ext cx="4190999" cy="2540484"/>
          </a:xfrm>
          <a:prstGeom prst="rect">
            <a:avLst/>
          </a:prstGeom>
        </p:spPr>
      </p:pic>
      <p:pic>
        <p:nvPicPr>
          <p:cNvPr id="16" name="รูปภาพ 15" descr="รูปภาพประกอบด้วย เสื้อผ้า, กลางแจ้ง, คน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4839DCB-04B5-6F7A-1C26-010EC665C9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7606" b="67232"/>
          <a:stretch/>
        </p:blipFill>
        <p:spPr>
          <a:xfrm>
            <a:off x="4045146" y="2170808"/>
            <a:ext cx="3641530" cy="2522233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เสื้อผ้า, กลางแจ้ง, คน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2164E81-3123-3D57-35F9-6C58044100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87"/>
          <a:stretch/>
        </p:blipFill>
        <p:spPr>
          <a:xfrm>
            <a:off x="1440202" y="4735436"/>
            <a:ext cx="10437473" cy="192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5351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-19931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070481" y="-1002806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192158" y="311162"/>
            <a:ext cx="11117766" cy="193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๑๗ กุมภาพันธ์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กิจกรรม “อาสากล้าใหม่ หัวใจ อพ.สธ.” รุ่นที่ ๗ นักเรียนระดับชั้นมัธยม ชั้นปีที่ ๓ และนักเรียนระดับชั้นมัธยม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ชั้นปีที่ ๖ ในเขตเมืองพล และตำบลหนองแวงนางเบ้า มีผู้เข้าร่วมกิจกรรม จำนวน ๕๑ คน ประกอบด้วย นักเรียนระดับ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ม.๓ จำนวน ๓๑ คน และนักเรียน ระดับ ม.๖ จำนวน ๒๐ คน เข้าร่วมกิจกรรมในครั้งนี้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คน, สีม่ว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FCA2478-9971-665E-97D0-1C004631DC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" t="-604" b="71024"/>
          <a:stretch/>
        </p:blipFill>
        <p:spPr>
          <a:xfrm>
            <a:off x="1285874" y="4570589"/>
            <a:ext cx="8311033" cy="2042802"/>
          </a:xfrm>
          <a:prstGeom prst="rect">
            <a:avLst/>
          </a:prstGeom>
        </p:spPr>
      </p:pic>
      <p:pic>
        <p:nvPicPr>
          <p:cNvPr id="17" name="รูปภาพ 16" descr="รูปภาพประกอบด้วย เสื้อผ้า, คน, สีม่ว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E9CB2C7-7252-63A9-7C61-71209CA68C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68" r="75042"/>
          <a:stretch/>
        </p:blipFill>
        <p:spPr>
          <a:xfrm>
            <a:off x="9690624" y="2386040"/>
            <a:ext cx="2404996" cy="4227351"/>
          </a:xfrm>
          <a:prstGeom prst="rect">
            <a:avLst/>
          </a:prstGeom>
        </p:spPr>
      </p:pic>
      <p:pic>
        <p:nvPicPr>
          <p:cNvPr id="20" name="รูปภาพ 19" descr="รูปภาพประกอบด้วย เสื้อผ้า, คน, สีม่ว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E5EABAF-C973-87BB-EBF3-FFD7466344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5" t="28896" b="31421"/>
          <a:stretch/>
        </p:blipFill>
        <p:spPr>
          <a:xfrm>
            <a:off x="1285874" y="2388713"/>
            <a:ext cx="5238751" cy="2107638"/>
          </a:xfrm>
          <a:prstGeom prst="rect">
            <a:avLst/>
          </a:prstGeom>
        </p:spPr>
      </p:pic>
      <p:pic>
        <p:nvPicPr>
          <p:cNvPr id="22" name="รูปภาพ 21" descr="รูปภาพประกอบด้วย เสื้อผ้า, คน, สีม่ว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19D21C5-F66A-1EA0-FBD0-68CA0CD2AC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1" t="28134" b="30469"/>
          <a:stretch/>
        </p:blipFill>
        <p:spPr>
          <a:xfrm>
            <a:off x="6618341" y="2371310"/>
            <a:ext cx="2978566" cy="212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772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58962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114047" y="-1083618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260406" y="541041"/>
            <a:ext cx="11117766" cy="193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๒๔ กุมภาพันธ์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กิจกรรม “อาสากล้าใหม่ หัวใจ อพ.สธ.” รุ่นที่ ๘ นักเรียนระดับมัธยมศึกษาตอนต้น ชั้นปีที่ ๓ ในเขตตำบลโคกสง่า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ตำบลหนองแวงนางเบ้ามีผู้เข้าร่วมกิจกรรม จำนวน ๗๔ คน ประกอบด้วย ครู ๖ คน นักเรียนระดับ ม.๓ จำนวน ๖๘ คน 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เข้าร่วมกิจกรรมในครั้งนี้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เสื้อผ้า, คน, ปลูก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089D1E5-89DD-B210-E293-0EF4AAA77D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51" b="28886"/>
          <a:stretch/>
        </p:blipFill>
        <p:spPr>
          <a:xfrm>
            <a:off x="1381240" y="2733789"/>
            <a:ext cx="8049582" cy="3920020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คน, ปลูก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9B06741-2837-3856-49E2-98444CE75B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03" r="66172"/>
          <a:stretch/>
        </p:blipFill>
        <p:spPr>
          <a:xfrm>
            <a:off x="9364865" y="5260918"/>
            <a:ext cx="2380240" cy="1402445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0B069F5-2FCF-E42D-5190-527D3744254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3482"/>
          <a:stretch/>
        </p:blipFill>
        <p:spPr>
          <a:xfrm>
            <a:off x="9357875" y="2743343"/>
            <a:ext cx="2387231" cy="1269100"/>
          </a:xfrm>
          <a:prstGeom prst="rect">
            <a:avLst/>
          </a:prstGeom>
        </p:spPr>
      </p:pic>
      <p:pic>
        <p:nvPicPr>
          <p:cNvPr id="18" name="รูปภาพ 17" descr="รูปภาพประกอบด้วย เสื้อผ้า, คน, ปลูก, กลางแจ้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6922D76-A73F-10B3-0F4D-F24CD74437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7" t="71803" r="29707"/>
          <a:stretch/>
        </p:blipFill>
        <p:spPr>
          <a:xfrm>
            <a:off x="9357874" y="3975367"/>
            <a:ext cx="2387231" cy="125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975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58962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114047" y="-1083618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260406" y="541041"/>
            <a:ext cx="11117766" cy="193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๙ เมษายน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กิจกรรม “อาสากล้าใหม่ หัวใจ อพ.สธ.” รุ่นที่ ๙  กับนักเรียน นักศึกษาใหม่ ปีการศึกษา ๒๕๖๗ ที่เรียนล่วงหน้า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จำนวน ๗๙ คน ระดับ ปวช. ๑ จำนวน ๕๖ คน และระดับ 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ปวส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.๑ จำนวน ๒๓ คน เข้าร่วมกิจกรรมฯ ในครั้งนี้ 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คน, กลางแจ้ง, สาว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CE500AD-B26E-0294-5970-238ABE716B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1"/>
          <a:stretch/>
        </p:blipFill>
        <p:spPr>
          <a:xfrm>
            <a:off x="1403626" y="2416542"/>
            <a:ext cx="5982535" cy="4293966"/>
          </a:xfrm>
          <a:prstGeom prst="rect">
            <a:avLst/>
          </a:prstGeom>
        </p:spPr>
      </p:pic>
      <p:pic>
        <p:nvPicPr>
          <p:cNvPr id="13" name="รูปภาพ 12" descr="รูปภาพประกอบด้วย เสื้อผ้า, คน, กลางแจ้ง, สาว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33CE988-4C39-32CE-429E-D88417E66B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0" t="2225" b="28214"/>
          <a:stretch/>
        </p:blipFill>
        <p:spPr>
          <a:xfrm>
            <a:off x="7386161" y="2419554"/>
            <a:ext cx="4631668" cy="429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735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17924" y="0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114047" y="-1083618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260406" y="541041"/>
            <a:ext cx="11117766" cy="2034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๑๗ พฤษภาคม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กิจกรรม “อาสากล้าใหม่ หัวใจ อพ.สธ.” รุ่นที่ ๑๐  กิจกรรมปฐมนิเทศนักเรียนนักศึกษา ปีการศึกษา ๒๕๖๗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จำนวน ๔๑๕ คน ประกอบด้วยนักเรียนระดับระดับ ปวช. ๑ จำนวน ๑๕๐ คน ระดับระดับ ปวช. ๒ จำนวน ๑๒๐ คน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ระดับ 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ปวส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.๑ (สาย ม. ๖) จำนวน ๙๐ คน และระดับ ปวส. ๒ (สาย ปวช.) จำนวน ๕๕ คนเข้าร่วมกิจกรรมฯ ในครั้งนี้ 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เสื้อผ้า, คน, ปลูก, สาว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D7DB8BB-07C8-0083-3B17-72B73F70CA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2"/>
          <a:stretch/>
        </p:blipFill>
        <p:spPr>
          <a:xfrm>
            <a:off x="1387892" y="2769297"/>
            <a:ext cx="10096537" cy="377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431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86172" y="-16707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114047" y="-1083618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318577" y="396744"/>
            <a:ext cx="11117766" cy="2169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๒๑ มิถุนายน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กิจกรรม “อาสากล้าใหม่ หัวใจ อพ.สธ.” รุ่นที่ ๑๑  กิจกรรมปฐมนิเทศนักเรียนนักศึกษาใหม่ ปีการศึกษา ๒๕๖๗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สาขาวิชาการจัดการด้านความปลอดภัย ประกอบด้วยนักเรียนระดับ ปวช. ๑ จำนวน ๒๕ คน  เข้าร่วมกิจกรรมฯ ในครั้งนี้ 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E8DB022-9947-16E3-2ABA-EED54D90D7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65"/>
          <a:stretch/>
        </p:blipFill>
        <p:spPr>
          <a:xfrm>
            <a:off x="1458685" y="2637818"/>
            <a:ext cx="9916885" cy="38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420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86172" y="-16707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114047" y="-1083618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318577" y="396744"/>
            <a:ext cx="11117766" cy="2169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๑๐ สิงหาคม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กิจกรรม “อาสากล้าใหม่ หัวใจ อพ.สธ.” รุ่นที่ ๑๒ กลุ่มนักศึกษา หลักสูตรมหาบัณฑิต สาขาวิชาการบริหารการศึกษา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(ป.โท) วิทยาลัยบัณฑิตเอเซีย ศูนย์พล จำนวน ๑๕ คน เข้าร่วมกิจกรรมฯ ในครั้งนี้ 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เสื้อผ้า, คน, หญิง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A77998A-1DEE-974C-E955-C10A04321E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5"/>
          <a:stretch/>
        </p:blipFill>
        <p:spPr>
          <a:xfrm>
            <a:off x="1511340" y="2421712"/>
            <a:ext cx="9994860" cy="425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167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20859" y="-16707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114047" y="-1083618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318577" y="396744"/>
            <a:ext cx="11117766" cy="2169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๓๐ สิงหาคม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  “อาสากล้าใหม่ หัวใจ อพ.สธ.” รุ่นที่ ๑๓  กิจกรรมอบรมผู้ช่วยวิทยากร โดยมีตัวแทนนักเรียนจากโรงเรียนเครือข่าย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ประกอบด้วยครู จำนวน ๔ คน นักเรียน จำนวน ๒๐ คน รวมทั้งสิ้น ๒๔ คน โดยมีนางนันทรัตน์ สา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ออน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อบต. บ้านท่าเยี่ยม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และ นางทองสุข แก้วสุ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่ย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ผู้ใหญ่บ้าน บ้านท่าเยี่ยม เข้าร่วมกิจกรรมฯ ในครั้งนี้ 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 descr="รูปภาพประกอบด้วย เสื้อผ้า, คน, สีม่วง, กลุ่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6F2E1D5-51EE-2A23-A0CA-FAAE70A8F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"/>
          <a:stretch/>
        </p:blipFill>
        <p:spPr>
          <a:xfrm>
            <a:off x="1442621" y="2710542"/>
            <a:ext cx="10270408" cy="390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576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-120859" y="-16707"/>
            <a:ext cx="12309924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 rot="10800000">
            <a:off x="10114047" y="-1083618"/>
            <a:ext cx="2566638" cy="3298222"/>
          </a:xfrm>
          <a:prstGeom prst="rect">
            <a:avLst/>
          </a:prstGeom>
        </p:spPr>
      </p:pic>
      <p:pic>
        <p:nvPicPr>
          <p:cNvPr id="8" name="รูปภาพ 7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20958534">
            <a:off x="-391768" y="5081035"/>
            <a:ext cx="1079874" cy="2043362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1130680">
            <a:off x="-166284" y="4894390"/>
            <a:ext cx="1720943" cy="2885889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มงกุฎ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" y="140422"/>
            <a:ext cx="694187" cy="96269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สัญลักษณ์, เครื่องหมาย, ยอด, วงกลม&#10;&#10;คำอธิบายที่สร้างโดยอัตโนมัติ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117"/>
            <a:ext cx="762435" cy="762435"/>
          </a:xfrm>
          <a:prstGeom prst="rect">
            <a:avLst/>
          </a:prstGeom>
        </p:spPr>
      </p:pic>
      <p:sp>
        <p:nvSpPr>
          <p:cNvPr id="5" name="ชื่อเรื่อง 3"/>
          <p:cNvSpPr txBox="1"/>
          <p:nvPr/>
        </p:nvSpPr>
        <p:spPr>
          <a:xfrm>
            <a:off x="1192158" y="1387409"/>
            <a:ext cx="11117766" cy="1530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latin typeface="TH Sarabun New" panose="020B0500040200020003" pitchFamily="34" charset="-34"/>
              <a:ea typeface="ADLaM Display" panose="02010000000000000000" pitchFamily="2" charset="0"/>
              <a:cs typeface="TH Sarabun New" panose="020B0500040200020003" pitchFamily="34" charset="-34"/>
            </a:endParaRPr>
          </a:p>
        </p:txBody>
      </p:sp>
      <p:pic>
        <p:nvPicPr>
          <p:cNvPr id="3" name="รูปภาพ 2" descr="รูปภาพประกอบด้วย ปลูก, กลีบดอกไม้, ก้านดอก, ดอกไม้&#10;&#10;คำอธิบายที่สร้างโดยอัตโนมัติ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2" t="15033" r="9337" b="13726"/>
          <a:stretch>
            <a:fillRect/>
          </a:stretch>
        </p:blipFill>
        <p:spPr>
          <a:xfrm rot="3347581">
            <a:off x="156730" y="5926731"/>
            <a:ext cx="1118787" cy="1952342"/>
          </a:xfrm>
          <a:prstGeom prst="rect">
            <a:avLst/>
          </a:prstGeom>
        </p:spPr>
      </p:pic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24E2F1E6-ED90-AFEE-B821-D793E27DE660}"/>
              </a:ext>
            </a:extLst>
          </p:cNvPr>
          <p:cNvSpPr txBox="1"/>
          <p:nvPr/>
        </p:nvSpPr>
        <p:spPr>
          <a:xfrm>
            <a:off x="1333648" y="251415"/>
            <a:ext cx="10938736" cy="239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วันที่ ๖ กันยายน ๒๕๖๗ </a:t>
            </a:r>
          </a:p>
          <a:p>
            <a:pPr>
              <a:lnSpc>
                <a:spcPct val="100000"/>
              </a:lnSpc>
            </a:pPr>
            <a:endParaRPr lang="th-TH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          ดร.ธนาศักดิ์  ศิริปุณยนันท์ ผู้ช่วยอธิการบดี วิทยาลัยบัณฑิตเอเซีย อาจารย์กาญจนา ศรีผักหอม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อาจจาร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ย์แ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สงเดือน ปลิว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ไธ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สงค์ รองผู้อำนวยการ และอาจารย์ 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อภัส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รา </a:t>
            </a:r>
            <a:r>
              <a:rPr lang="th-TH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ปัจ</a:t>
            </a: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จุทรา ติดตามผลการดำเนินงานจากกิจกรรม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อบรมผู้ช่วยวิทยากร “อาสากล้าใหม่ หัวใจ อพ.สธ.” รุ่น ๑๓ ณ ศูนย์ศึกษาธรรมชาติและสิ่งแวดล้อมชนบท บ้านท่าเยี่ยมที่ผ่านมา </a:t>
            </a:r>
          </a:p>
          <a:p>
            <a:pPr>
              <a:lnSpc>
                <a:spcPct val="100000"/>
              </a:lnSpc>
            </a:pPr>
            <a:r>
              <a:rPr lang="th-TH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ADLaM Display" panose="02010000000000000000" pitchFamily="2" charset="0"/>
                <a:cs typeface="TH SarabunIT๙" panose="020B0500040200020003" pitchFamily="34" charset="-34"/>
              </a:rPr>
              <a:t>จำนวน ๒ โรงเรียน ประกอบด้วย โรงเรียนพล และโรงเรียนแวงใหญ่วิทยาคม ในการประเมินโรงเรียนเศรษฐกิจพอเพียง </a:t>
            </a:r>
            <a:endParaRPr lang="th-TH" sz="2400" dirty="0">
              <a:solidFill>
                <a:schemeClr val="accent5">
                  <a:lumMod val="50000"/>
                </a:schemeClr>
              </a:solidFill>
              <a:latin typeface="TH SarabunIT๙" panose="020B0500040200020003" pitchFamily="34" charset="-34"/>
              <a:ea typeface="ADLaM Display" panose="02010000000000000000" pitchFamily="2" charset="0"/>
              <a:cs typeface="TH SarabunIT๙" panose="020B0500040200020003" pitchFamily="34" charset="-34"/>
            </a:endParaRPr>
          </a:p>
        </p:txBody>
      </p:sp>
      <p:pic>
        <p:nvPicPr>
          <p:cNvPr id="11" name="รูปภาพ 10" descr="รูปภาพประกอบด้วย เสื้อผ้า, คน, หญิง, ชาย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0D56A9F-DF7D-7B55-BEF7-008A4C9B9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48" y="2816645"/>
            <a:ext cx="10390265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2478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</TotalTime>
  <Words>6903</Words>
  <Application>Microsoft Office PowerPoint</Application>
  <PresentationFormat>แบบจอกว้าง</PresentationFormat>
  <Paragraphs>376</Paragraphs>
  <Slides>98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98</vt:i4>
      </vt:variant>
    </vt:vector>
  </HeadingPairs>
  <TitlesOfParts>
    <vt:vector size="105" baseType="lpstr">
      <vt:lpstr>Aptos</vt:lpstr>
      <vt:lpstr>Aptos Display</vt:lpstr>
      <vt:lpstr>Arial</vt:lpstr>
      <vt:lpstr>Calibri</vt:lpstr>
      <vt:lpstr>TH Sarabun New</vt:lpstr>
      <vt:lpstr>TH SarabunIT๙</vt:lpstr>
      <vt:lpstr>ธีมของ Office</vt:lpstr>
      <vt:lpstr>รายงานผลการดำเนินงานโครงการพระราชดำริฯ อพ.สธ. ประจำปี 2567 (1 ตุ.ค. 2566 – 30 ก.ย. 2567) วิทยาลัยบัณฑิตเอเซีย</vt:lpstr>
      <vt:lpstr>งานนำเสนอ PowerPoint</vt:lpstr>
      <vt:lpstr>งานนำเสนอ PowerPoint</vt:lpstr>
      <vt:lpstr>ศาสตราจารย์ ดร.นายแพทย์กระแส ชนะวงศ์ ผู้ก่อตั้งสถาบัน ดำเนินพิธี เปิดกรวยรับสนองพระราชานุญาตโครงการอนุรักษ์พันธุกรรมพืช อันเนื่องมาจากพระราชดำริ (อพ.สธ.) สมเด็จพระเทพรัตนราชสุดาฯ สยามบรมราชกุมารี โดย ผู้ช่วยศาสตราจารย์ ดร.กษม ชนะวงศ์ อธิการบดีวิทยาลัยบัณฑิตเอเซีย </vt:lpstr>
      <vt:lpstr>การประชุมปรึกษาหารือเพื่อขับเคลื่อนงานโครงการอนุรักษ์พันธุกรรมพืชอันเนื่องมาจากพระราชดำริ (อพ.สธ.) สมเด็จพระเทพรัตนราชสุดาฯ สยามบรมราชกุมารี วิทยาลัยบัณฑิตเอเซีย ครั้งที่ ๑/๒๕๖๖ </vt:lpstr>
      <vt:lpstr>พิธีรับมอบเข็ม พระราชทานสมเด็จพระกนิษฐาธิราชเจ้า  กรมสมเด็จพระเทพรัตนราชสุดาฯ (อพ.สธ.) แก่คณาจารย์และบุคลากรวิทยาลัย </vt:lpstr>
      <vt:lpstr>พิธีรับมอบเข็มพระราชทานสมเด็จพระกนิษฐาธิราชเจ้าให้แก่คณาจารย์ บุคลากรวิทยาลัยเทคโนโลยีพลพณิชยการ (สถานศึกษาในเครือ) </vt:lpstr>
      <vt:lpstr>กิจกรรมพิเศษ วิทยาลัยบัณฑิตเอเซีย จัดพิธีเจริญพระพุทธมนต์  และตักบาตรถวายข้าวสารอาหารแห้ง เนื่องในวันคล้ายวันพระราชสมภพ </vt:lpstr>
      <vt:lpstr>แผนแม่บทวิทยาลัยบัณฑิตเอเซียระยะ 5 ปีที่ 7 ปีงบประมาณ 2567</vt:lpstr>
      <vt:lpstr>แผนแม่บทวิทยาลัยบัณฑิตเอเซียระยะ 5 ปีที่ 7 ปีงบประมาณ 2567</vt:lpstr>
      <vt:lpstr>แผนแม่บทวิทยาลัยบัณฑิตเอเซียระยะ 5 ปีที่ 7 ปีงบประมาณ 2567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 F1A2 อบรมการใช้เครื่องมือวัดพิกัด GPS ให้กับสถาบันในเครือ  (วิทยาลัยเทคโนโลยีพลพณิชยการ) </vt:lpstr>
      <vt:lpstr>กิจกรรม F1A2 การติดตามขยายพันธุ์ไม้ (ม่วงเทพรัตน์) และแนะนำ เทคนิคการดูแลรักษา ให้กับสถาบันในเครือ ณ วิทยาลัยเทคโนโลยีพลพณิชยการ</vt:lpstr>
      <vt:lpstr>กิจกรรม F1A2 คณะทำงานโครงการ อพ.สธ.วิทยาลัยบัณฑิตเอเซีย ดำเนินการสำรวจพันธุ์พืช ในเขตวิทยาลัยวิทยาเขตพล</vt:lpstr>
      <vt:lpstr>กิจกรรม F1A2 คณะทำงานโครงการ อพ.สธ.วิทยาลัยบัณฑิตเอเซีย ดำเนินการสำรวจพันธุ์พืช ในเขตวิทยาลัยวิทยาเขตพล</vt:lpstr>
      <vt:lpstr>กิจกรรม F1A2 คณะทำงานโครงการ อพ.สธ.วิทยาลัยบัณฑิตเอเซีย ดำเนินการสำรวจพันธุ์พืช ในเขตวิทยาลัยวิทยาเขตพล</vt:lpstr>
      <vt:lpstr>กิจกรรมที่ F1A2 อพ.สธ. วิทยาลัยบัณฑิตเอเชีย และ อพ.สธ.วิทยาเขตพล ร่วมกันดำเนินการสำรวจต้นไม้ ณ ศูนย์ศึกษาธรรมชาติสิ่งแวดล้อมบ้านท่าเยี่ยม อ.ชนบท </vt:lpstr>
      <vt:lpstr>กิจกรรม F1A2 คณะทำงานโครงการ อพ.สธ.วิทยาลัยบัณฑิตเอเซีย ดำเนินการสำรวจพันธุ์พืช ในเขตวิทยาลัยวิทยาเขตพล</vt:lpstr>
      <vt:lpstr>กิจกรรมที่ F1A2 อพ.สธ. วิทยาลัยบัณฑิตเอเชีย (อำเภอเมือง) ได้จัดกิจกรรม ทำป้ายชื่อติดต้นไม้ให้กับสถาบันในเครือ อพ.สธ. วิทยาลัยเทคโนโลยีพลพาณิชยการ</vt:lpstr>
      <vt:lpstr>กิจกรรม F1A2 อพ.สธ. วิทยาลัยบัณฑิตเอเซีย สำรวจทำรหัสพิกัดทรัพยากรกายภาพชีวภาพในสถานศึกษาวิทยาเขตเมือง</vt:lpstr>
      <vt:lpstr>กิจกรรมที่ F1A2 สำรวจทำรหัสพิกัดทรัพยากร จัดทำป้ายชื่อพรรณไม้</vt:lpstr>
      <vt:lpstr>งานนำเสนอ PowerPoint</vt:lpstr>
      <vt:lpstr>กิจกรรมที่ ๕ F๑A๓ งานปลูกรักษาทรัพยากรที่ได้จากการสำรวจเก็บรวบรวม</vt:lpstr>
      <vt:lpstr>กิจกรรมที่ ๕ F๑A๓ งานปลูกรักษาทรัพยากรที่ได้จากการสำรวจเก็บรวบรวม</vt:lpstr>
      <vt:lpstr>กิจกรรมที่ ๕ F๑A๓ งานปลูกรักษาทรัพยากรที่ได้จากการสำรวจเก็บรวบรวม</vt:lpstr>
      <vt:lpstr>กิจกรรมที่ ๕ F๑A๓ งานปลูกรักษาทรัพยากรที่ได้จากการสำรวจเก็บรวบรวม</vt:lpstr>
      <vt:lpstr>กิจกรรมที่ F1A3 งานปลูกรักษาทรัพยากร ที่ได้จากการสำรวจเก็บรวบรวม</vt:lpstr>
      <vt:lpstr>งานนำเสนอ PowerPoint</vt:lpstr>
      <vt:lpstr>กิจกรรม F3A7 วิทยาลัยบัณฑิตเอเชีย เข้าร่วมการประชุมกลุ่มสนับสนุนการดำเนินงานฐานทรัพยากรท้องถิ่น หลักสูตร : การวิเคราะห์ความสอดคล้องและ การจัดทำแผนการดำเนินงานฐานทรัพยากรท้องถิ่น ณ มหาวิทยาลัยขอนแก่น</vt:lpstr>
      <vt:lpstr>กิจกรรม F3A7 วิทยาลัยบัณฑิตเอเซีย เข้าร่วมการประชุมวิชาการและนิทรรศการสวนพฤกษศาสตร์โรงเรียนและฐานทรัพยากรท้องถิ่น ระดับภูมิภาค ครั้งที่7 ปี 2566 ณ หอประชุมทีปังกรรัศมีโชติ มหาวิทยาลัยราชภัฏเซียงใหม่  ศูนย์แม่ริม อำเภอแม่ริม จังหวัดเซียงใหม่</vt:lpstr>
      <vt:lpstr>กิจกรรม F3A7 สรุปรายงานการประชุมคณะทำงาน โครงการ อพ.สธ. วิทยาลัยบัณฑิตเอเซีย     วันที่ 28 พฤศจิกายน 2566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กิจกรรมที่ F3A7 คณะทำงาน อพ.สธ.วิทยาลัยบัณฑิตเอเซีย (อำเภอเมือง) จัดกิจกรรมทำป้ายชื่อ ติดต้นไม้ ให้กับ อพ.สธ. วิทยาเขตพล</vt:lpstr>
      <vt:lpstr>กิจกรรมที่ 7 F3A7  งานสวนพฤกษศาสตร์โรงเรียน</vt:lpstr>
      <vt:lpstr>กิจกรรมที่ 7 F3A7 อบรมปฏิบัติการงานสวนพฤกษศาสตร์โรงเรียน หลักสูตร 5 องค์ประกอบ รุ่นที่ 1/2567</vt:lpstr>
      <vt:lpstr>กิจกรรมที่ 7 F3A7 อบรมปฏิบัติการงานสวนพฤกษศาสตร์โรงเรียน หลักสูตร 5 องค์ประกอบ รุ่นที่ 1/2567</vt:lpstr>
      <vt:lpstr>กิจกรรมที่ 7 F3A7 อบรมปฏิบัติการงานสวนพฤกษศาสตร์โรงเรียน หลักสูตร 5 องค์ประกอบ รุ่นที่ 1/2567</vt:lpstr>
      <vt:lpstr>กิจกรรมที่ 7 F3A7 อบรมปฏิบัติการงานสวนพฤกษศาสตร์โรงเรียน หลักสูตร 5 องค์ประกอบ รุ่นที่ 1/2567</vt:lpstr>
      <vt:lpstr>กิจกรรมที่ 7 F3A7 งานสวนพฤกษศาสตร์โรงเรียน ศึกษาดูงานโครงการสวนพฤกษศาสตร์โรงเรียนจาก วิทยาลัยเทคนิคชุมแพ</vt:lpstr>
      <vt:lpstr>กิจกรรมที่ 7 F3A7 งานสวนพฤกษศาสตร์โรงเรียน  วิทยาลัยบัณฑิตเอเซียประชุมวางแผน “การจัดทำสวนพฤกษศาสตร์โรงเรียน”</vt:lpstr>
      <vt:lpstr>กิจกรรมที่ 7 F3A7 งานสวนพฤกษศาสตร์โรงเรียน  วิทยาลัยบัณฑิตเอเซียจัดอบรมโครงการสวนพฤกษศาสตร์โรงเรียน  ให้กับบุคลากรในวิทยาลัย โดยวิทยากรจากวิทยาลัยเทคนิคชุมแพ</vt:lpstr>
      <vt:lpstr>กิจกรรมที่ 7 F3A7 วิทยาลัยบัณฑิตเอเซียเดินทางมาศึกษาดูงาน เลือกพืชศึกษา ณ ศูนย์หม่อนไหมเฉลิมพระเกียรติ</vt:lpstr>
      <vt:lpstr>กิจกรรมที่ 7 F3A7 อบรมปฏิบัติการงานสวนพฤกษศาสตร์โรงเรียน หลักสูตร 5 องค์ประกอบ รุ่นที่ 2/2567</vt:lpstr>
      <vt:lpstr>กิจกรรมที่ 7 F3A7 อบรมปฏิบัติการงานสวนพฤกษศาสตร์โรงเรียน หลักสูตร 5 องค์ประกอบ รุ่นที่ 2/2567</vt:lpstr>
      <vt:lpstr>กิจกรรมที่ 7 F3A7 อบรมปฏิบัติการงานสวนพฤกษศาสตร์โรงเรียน หลักสูตร 5 องค์ประกอบ รุ่นที่ 2/2567</vt:lpstr>
      <vt:lpstr>กิจกรรมที่ 7 F3A7 อบรมปฏิบัติการงานสวนพฤกษศาสตร์โรงเรียน หลักสูตร 5 องค์ประกอบ รุ่นที่ 2/2567</vt:lpstr>
      <vt:lpstr>กิจกรรมที่ 7 F3A7 งานสวนพฤกษศาสตร์โรงเรียน  วิทยาลัยบัณฑิตเอเซียประชุมความคืบหน้า “การจัดทำสวนพฤกษศาสตร์โรงเรียน ”</vt:lpstr>
      <vt:lpstr>กิจกรรมที่ 7 F3A7 งานสวนพฤกษศาสตร์โรงเรียน วิทยาลัยบัณฑิตเอเซียปรึกษาถึงแนวทางการเพื่อจัดตั้งสวนพฤษศาสตร์โรงเรียน</vt:lpstr>
      <vt:lpstr>กิจกรรมที่ F3A7 งานสวนพฤกษศาสตร์โรงเรียน </vt:lpstr>
      <vt:lpstr>กิจกรรมที่ F3A7 งานสวนพฤกษศาสตร์โรงเรียน </vt:lpstr>
      <vt:lpstr>งานนำเสนอ PowerPoint</vt:lpstr>
      <vt:lpstr>กิจกรรมที่ F3A7 งานจัดทำเว็บไซต์ประชาสัมพันธ์หน่วยงาน อพ.สธ. วิทยาลัยบัณฑิตเอเซีย</vt:lpstr>
      <vt:lpstr>งานนำเสนอ PowerPoint</vt:lpstr>
      <vt:lpstr>กิจกรรมที่ F3A8 งานบริหารโครงการพระราชดำริฯ อพ.สธ. วิทยาลัยบัณฑิตเอเซีย ประชุมคณะทำงานโครงการ อพ.สธ. วิทยาลัยบัณฑิตเอเซีย</vt:lpstr>
      <vt:lpstr>กิจกรรมที่ 10 F3A8 งานบริหารโครงการพระราชดำริฯ อพ.สธ.วบอ. ประชุมคณะทำงานโครงการ อพ.สธ. วิทยาลัยบัณฑิตเอเซีย</vt:lpstr>
      <vt:lpstr>กิจกรรมที่ F3A8 งานบริหารโครงการพระราชดำริฯ อพ.สธ. วิทยาลัยบัณฑิตเอเซีย ประชุมคณะทำงานโครงการ อพ.สธ. วิทยาลัยบัณฑิตเอเซีย</vt:lpstr>
      <vt:lpstr>กิจกรรมที่ F3A8 งานบริหารโครงการพระราชดำริฯ อพ.สธ. วิทยาลัยบัณฑิตเอเซีย ประชุมคณะทำงานโครงการ อพ.สธ. วิทยาลัยบัณฑิตเอเซีย</vt:lpstr>
      <vt:lpstr>กิจกรรมที่ F3A8 ประชุมคณะทำงานโครงการพระราชดำริฯ อพ.สธ.วบอ.  เพื่อเตรียมความพร้อมก่อนการประชุมรายงานผลประจำปี 2567</vt:lpstr>
      <vt:lpstr>กิจกรรมที่ F3A8 ประชุมคณะทำงานโครงการพระราชดำริฯ อพ.สธ.วบอ. เพื่อเตรียมความพร้อมก่อนการประชุมรายงานผลประจำปี 2567</vt:lpstr>
      <vt:lpstr>กิจกรรมที่ F3A8 รายงานความคืบหน้าโครงการ อพ.สธ.วบอ.  ก่อนการประชุมรายงานผลประจำปี 2567 </vt:lpstr>
      <vt:lpstr>งานนำเสนอ PowerPoint</vt:lpstr>
      <vt:lpstr>งานนำเสนอ PowerPoint</vt:lpstr>
      <vt:lpstr>งานนำเสนอ PowerPoint</vt:lpstr>
      <vt:lpstr>กิจกรรมที่ F3A8 การจัดนิทรรศการ งานประชุมวิชาการและนิทรรศการ </vt:lpstr>
      <vt:lpstr>กิจกรรมที่ F3A8 การจัดนิทรรศการ งานประชุมวิชาการและนิทรรศการ </vt:lpstr>
      <vt:lpstr>กิจกรรมที่ F3A8 การจัดนิทรรศการ งานประชุมวิชาการและนิทรรศการ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รายงานผลการดำเนินงานโครงการพระราชดำริฯ อพ.สธ. ประจำปี 2567 วิทยาลัยบัณฑิตเอเซีย</dc:title>
  <dc:creator>1083</dc:creator>
  <cp:lastModifiedBy>1083</cp:lastModifiedBy>
  <cp:revision>46</cp:revision>
  <dcterms:created xsi:type="dcterms:W3CDTF">2024-02-16T09:05:00Z</dcterms:created>
  <dcterms:modified xsi:type="dcterms:W3CDTF">2024-09-26T08:13:16Z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DED73ADD97154EFE8602976DA5D8007A_12</vt:lpwstr>
  </property>
  <property fmtid="{D5CDD505-2E9C-101B-9397-08002B2CF9AE}" pid="3" name="KSOProductBuildVer">
    <vt:lpwstr>1054-12.2.0.17153</vt:lpwstr>
  </property>
</Properties>
</file>