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51" r:id="rId2"/>
    <p:sldMasterId id="2147483675" r:id="rId3"/>
  </p:sldMasterIdLst>
  <p:notesMasterIdLst>
    <p:notesMasterId r:id="rId46"/>
  </p:notesMasterIdLst>
  <p:sldIdLst>
    <p:sldId id="328" r:id="rId4"/>
    <p:sldId id="2600" r:id="rId5"/>
    <p:sldId id="2606" r:id="rId6"/>
    <p:sldId id="2601" r:id="rId7"/>
    <p:sldId id="2599" r:id="rId8"/>
    <p:sldId id="303" r:id="rId9"/>
    <p:sldId id="2548" r:id="rId10"/>
    <p:sldId id="2566" r:id="rId11"/>
    <p:sldId id="2614" r:id="rId12"/>
    <p:sldId id="2616" r:id="rId13"/>
    <p:sldId id="2615" r:id="rId14"/>
    <p:sldId id="2607" r:id="rId15"/>
    <p:sldId id="2603" r:id="rId16"/>
    <p:sldId id="2604" r:id="rId17"/>
    <p:sldId id="2605" r:id="rId18"/>
    <p:sldId id="2608" r:id="rId19"/>
    <p:sldId id="2568" r:id="rId20"/>
    <p:sldId id="2570" r:id="rId21"/>
    <p:sldId id="2571" r:id="rId22"/>
    <p:sldId id="2611" r:id="rId23"/>
    <p:sldId id="2573" r:id="rId24"/>
    <p:sldId id="2609" r:id="rId25"/>
    <p:sldId id="2583" r:id="rId26"/>
    <p:sldId id="2610" r:id="rId27"/>
    <p:sldId id="2564" r:id="rId28"/>
    <p:sldId id="2569" r:id="rId29"/>
    <p:sldId id="2572" r:id="rId30"/>
    <p:sldId id="2582" r:id="rId31"/>
    <p:sldId id="2585" r:id="rId32"/>
    <p:sldId id="2586" r:id="rId33"/>
    <p:sldId id="2588" r:id="rId34"/>
    <p:sldId id="2587" r:id="rId35"/>
    <p:sldId id="2589" r:id="rId36"/>
    <p:sldId id="2590" r:id="rId37"/>
    <p:sldId id="2591" r:id="rId38"/>
    <p:sldId id="2592" r:id="rId39"/>
    <p:sldId id="2584" r:id="rId40"/>
    <p:sldId id="2594" r:id="rId41"/>
    <p:sldId id="2617" r:id="rId42"/>
    <p:sldId id="2593" r:id="rId43"/>
    <p:sldId id="2618" r:id="rId44"/>
    <p:sldId id="2595" r:id="rId45"/>
  </p:sldIdLst>
  <p:sldSz cx="9144000" cy="5143500" type="screen16x9"/>
  <p:notesSz cx="6858000" cy="9144000"/>
  <p:embeddedFontLst>
    <p:embeddedFont>
      <p:font typeface="Poppins" panose="00000500000000000000" pitchFamily="2" charset="0"/>
      <p:regular r:id="rId47"/>
      <p:bold r:id="rId48"/>
      <p:italic r:id="rId49"/>
      <p:boldItalic r:id="rId50"/>
    </p:embeddedFont>
    <p:embeddedFont>
      <p:font typeface="Poppins Light" panose="00000400000000000000" pitchFamily="2" charset="0"/>
      <p:regular r:id="rId51"/>
      <p:italic r:id="rId52"/>
    </p:embeddedFont>
    <p:embeddedFont>
      <p:font typeface="Prompt" panose="00000500000000000000" pitchFamily="2" charset="-34"/>
      <p:regular r:id="rId53"/>
      <p:bold r:id="rId54"/>
      <p:italic r:id="rId55"/>
      <p:boldItalic r:id="rId56"/>
    </p:embeddedFont>
    <p:embeddedFont>
      <p:font typeface="TH Sarabun New" panose="020B0500040200020003" pitchFamily="34" charset="-34"/>
      <p:regular r:id="rId57"/>
      <p:bold r:id="rId58"/>
      <p:italic r:id="rId59"/>
      <p:boldItalic r:id="rId60"/>
    </p:embeddedFont>
    <p:embeddedFont>
      <p:font typeface="TH SarabunIT๙" panose="020B0500040200020003" pitchFamily="34" charset="-34"/>
      <p:regular r:id="rId61"/>
      <p:bold r:id="rId62"/>
      <p:italic r:id="rId63"/>
      <p:boldItalic r:id="rId64"/>
    </p:embeddedFont>
    <p:embeddedFont>
      <p:font typeface="TH SarabunPSK" panose="020B0500040200020003" pitchFamily="34" charset="-34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6D1069"/>
    <a:srgbClr val="C840A1"/>
    <a:srgbClr val="CEBFE2"/>
    <a:srgbClr val="CC99FF"/>
    <a:srgbClr val="FADC6E"/>
    <a:srgbClr val="F7C81D"/>
    <a:srgbClr val="BA93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5033" autoAdjust="0"/>
  </p:normalViewPr>
  <p:slideViewPr>
    <p:cSldViewPr snapToGrid="0" showGuides="1">
      <p:cViewPr varScale="1">
        <p:scale>
          <a:sx n="104" d="100"/>
          <a:sy n="104" d="100"/>
        </p:scale>
        <p:origin x="792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font" Target="fonts/font22.fntdata"/><Relationship Id="rId7" Type="http://schemas.openxmlformats.org/officeDocument/2006/relationships/slide" Target="slides/slide4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5" Type="http://schemas.openxmlformats.org/officeDocument/2006/relationships/slide" Target="slides/slide2.xml"/><Relationship Id="rId61" Type="http://schemas.openxmlformats.org/officeDocument/2006/relationships/font" Target="fonts/font15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font" Target="fonts/font5.fntdata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font" Target="fonts/font2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font" Target="fonts/font4.fntdata"/><Relationship Id="rId5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72361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4209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88601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81404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22550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9279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 hasCustomPrompt="1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629841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629841" y="1878806"/>
            <a:ext cx="3868340" cy="276344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2C5B661-6922-9352-9038-DBAA35742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67B0134-1FB8-40CE-04C4-56351A517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0DEA366-A1DE-26E0-2B2B-BDD43147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5BF3F37-8920-DEB3-1DDE-112E4B88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AA72D04-9049-2820-81E4-A9C651AE0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2723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773FB28-D0AA-EE9E-7257-3028C9F7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F65FF4E-2168-C817-B022-8F0AB9AFC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CDB30D2-A7DD-4D46-E7EB-8EFFDE34E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12B63F0-56C5-7C40-B092-B0EA68B5C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E22E2D9-CA65-CE09-9295-A318A636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81163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DAE8812-1278-DBB6-D884-323EEB420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B4D8D80-872C-1D02-4237-BBAA2AED7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FDD01A3-778F-06D4-0004-18E61683E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B12004DF-CFEB-1039-A0F3-EF8AE7AE1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161D927-7B05-1A82-97AD-F4B89B17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277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D9F96CA-C7DA-7ECF-CDB4-6F6604B29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3B2BA4D-8656-B7EC-E622-4E4B5F9FCF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B79C7A0-4456-5C9A-0028-7E1359005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251D1C6-3D50-0EF3-F8E0-ACBAB11CF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550C7315-E8E6-1676-AABA-A0B72E14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1DF6A70-38EC-0DB8-474D-E8965C94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5474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4A79A09-718E-91ED-2B00-01884D7EF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578D096-339B-658A-D5C3-AB1D89929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EE2D090B-CB4D-C1DB-F589-B56C92173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350A09A5-32D0-299A-F0F4-61FFD12A9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9F0D334-C22E-BB4D-E121-4A920AD41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19C5C53F-933D-952E-7740-C13EF3D17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418D6CCB-9A16-7258-9887-0B9F4505A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4C6B105C-A5F7-5CD2-5E21-EE7815CE7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5631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38051AD-FC06-885F-A8FA-54DB6A51B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FF20432E-50E6-E3EB-4F5C-8FC2E120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FC7DD01B-E10C-D2F0-215C-6A86C1BC9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2813266A-D405-FB15-13B5-23BC64B08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8954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85540066-DEC7-A848-EB5B-D11AFDBED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A360FD27-F6CE-3139-3960-0A5D39E82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A719D164-DEB2-ACB5-FB4A-431A435D8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3876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04786E1-3F0E-4D6C-A538-D1F92348D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1DA194B-DC17-EC41-3263-9050C7C58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627242A8-FF03-590A-D2D4-D4ABF2E45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2DB2FF9-B1A0-1A9B-F990-DC0932EF8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465D5E8-2BC0-DFA1-98A6-EDE55D43C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B7B11D8-C4E2-C39B-8F17-22D0F7F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433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C3777A6-CAE1-CFB7-70CE-68042DDF8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CB1231D9-9ED1-0ECF-68BD-AF539D9543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E87DB547-F4BA-ED88-F553-0D0DF7F0C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C38B5D8-C093-8733-46E6-F44AFFF59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962B035-13D1-1E68-99BE-742414137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BB0F058-1E85-F0AF-6F23-EF738D5B0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0938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7F13B67-848F-962E-FC4A-81DEE11E7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27196F3-090F-E790-B978-A5676221E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631A346-1BA0-8174-EECC-02E936B9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441670C-53D6-38BD-7115-577BEF3C4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87C4E6F-2DE4-4A18-2DB4-DAE12F797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3474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30CEC52F-2CAC-EFA7-B32B-8B0BD649E7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A667768-1393-E6AA-EB2C-37529A3B4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BD4E7BD-1990-84F3-BA23-455A8B35D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42DD4F3-CF62-955F-53F9-E6EBFDDF4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34850C1-CF46-E09E-70BF-C20689C75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7376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5875" y="4576450"/>
            <a:ext cx="4356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000" b="1">
                <a:solidFill>
                  <a:srgbClr val="FFFFFF"/>
                </a:solidFill>
                <a:latin typeface="Prompt" panose="00000500000000000000" pitchFamily="2" charset="-34"/>
                <a:ea typeface="Prompt" panose="00000500000000000000" pitchFamily="2" charset="-34"/>
                <a:cs typeface="Prompt" panose="00000500000000000000" pitchFamily="2" charset="-34"/>
                <a:sym typeface="Poppins" panose="00000500000000000000"/>
              </a:defRPr>
            </a:lvl1pPr>
            <a:lvl2pPr lvl="1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2pPr>
            <a:lvl3pPr lvl="2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3pPr>
            <a:lvl4pPr lvl="3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4pPr>
            <a:lvl5pPr lvl="4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5pPr>
            <a:lvl6pPr lvl="5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6pPr>
            <a:lvl7pPr lvl="6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7pPr>
            <a:lvl8pPr lvl="7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8pPr>
            <a:lvl9pPr lvl="8" algn="ctr">
              <a:buNone/>
              <a:defRPr sz="1000" b="1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9pPr>
          </a:lstStyle>
          <a:p>
            <a:fld id="{00000000-1234-1234-1234-12341234123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57200" y="1166125"/>
            <a:ext cx="5220300" cy="6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oppins" panose="00000500000000000000"/>
              <a:buNone/>
              <a:defRPr sz="3600" b="1">
                <a:solidFill>
                  <a:schemeClr val="dk1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69625" y="1958050"/>
            <a:ext cx="4608300" cy="26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 panose="00000400000000000000"/>
              <a:buChar char="￮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 panose="00000400000000000000"/>
              <a:buChar char="￮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Poppins Light" panose="00000400000000000000"/>
              <a:buChar char="￮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 panose="00000400000000000000"/>
              <a:buChar char="●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 panose="00000400000000000000"/>
              <a:buChar char="○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 panose="00000400000000000000"/>
              <a:buChar char="■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 panose="00000400000000000000"/>
              <a:buChar char="●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 panose="00000400000000000000"/>
              <a:buChar char="○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Font typeface="Poppins Light" panose="00000400000000000000"/>
              <a:buChar char="■"/>
              <a:defRPr sz="1600">
                <a:solidFill>
                  <a:schemeClr val="dk1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Prompt" panose="00000500000000000000" pitchFamily="2" charset="-34"/>
          <a:ea typeface="Prompt" panose="00000500000000000000" pitchFamily="2" charset="-34"/>
          <a:cs typeface="Prompt" panose="00000500000000000000" pitchFamily="2" charset="-3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D1D87-C304-E145-995E-31B8506B0991}" type="datetimeFigureOut">
              <a:rPr lang="th-TH" smtClean="0"/>
              <a:t>01/07/67</a:t>
            </a:fld>
            <a:endParaRPr lang="th-TH" dirty="0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 dirty="0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06A93-A624-2642-AC02-5768F69B5956}" type="slidenum">
              <a:rPr lang="th-TH" smtClean="0"/>
              <a:t>‹#›</a:t>
            </a:fld>
            <a:endParaRPr lang="th-T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B9A4CAE2-FF0C-9F24-CE9F-B2D8033D1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4F686EB-5A1D-3A84-82ED-2F738C06B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9186AE0-3329-8AE1-FE26-813281DD8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D1D87-C304-E145-995E-31B8506B0991}" type="datetimeFigureOut">
              <a:rPr lang="th-TH" smtClean="0"/>
              <a:t>01/07/67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4316E1B-2C94-F3F9-FEC6-71F8A6634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5CA8129-1E56-FEEB-4825-A290D8889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06A93-A624-2642-AC02-5768F69B595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349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5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11" Type="http://schemas.openxmlformats.org/officeDocument/2006/relationships/image" Target="../media/image3.png"/><Relationship Id="rId5" Type="http://schemas.openxmlformats.org/officeDocument/2006/relationships/image" Target="../media/image41.jpeg"/><Relationship Id="rId10" Type="http://schemas.openxmlformats.org/officeDocument/2006/relationships/image" Target="../media/image2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0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3.png"/><Relationship Id="rId4" Type="http://schemas.openxmlformats.org/officeDocument/2006/relationships/image" Target="../media/image55.jpeg"/><Relationship Id="rId9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0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20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อาจเป็นภาพวาดรูป 1 คน และ ข้อความ">
            <a:extLst>
              <a:ext uri="{FF2B5EF4-FFF2-40B4-BE49-F238E27FC236}">
                <a16:creationId xmlns:a16="http://schemas.microsoft.com/office/drawing/2014/main" id="{4966CF83-F862-C329-7B0B-C57190DCF8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</a:pPr>
            <a:endParaRPr lang="th-TH" sz="2100" kern="1200">
              <a:solidFill>
                <a:prstClr val="black"/>
              </a:solidFill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A8C043F-6172-59E7-70AD-A82355DC2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3814333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33B54A52-EA62-927B-C0ED-B617E7FD71D3}"/>
              </a:ext>
            </a:extLst>
          </p:cNvPr>
          <p:cNvSpPr txBox="1"/>
          <p:nvPr/>
        </p:nvSpPr>
        <p:spPr>
          <a:xfrm>
            <a:off x="114300" y="4070337"/>
            <a:ext cx="91440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th-TH" sz="1500" kern="1200" dirty="0">
                <a:solidFill>
                  <a:prstClr val="white"/>
                </a:solidFill>
                <a:latin typeface="Prompt" pitchFamily="2" charset="-34"/>
                <a:ea typeface="+mn-ea"/>
                <a:cs typeface="Prompt" pitchFamily="2" charset="-34"/>
              </a:rPr>
              <a:t>ด้วยสำนึกในพระมหากรุณาธิคุณ อย่างหาที่สุดมิได้</a:t>
            </a:r>
          </a:p>
          <a:p>
            <a:pPr algn="ctr" defTabSz="685800">
              <a:buClrTx/>
            </a:pPr>
            <a:r>
              <a:rPr lang="th-TH" sz="1500" kern="1200" dirty="0">
                <a:solidFill>
                  <a:prstClr val="white"/>
                </a:solidFill>
                <a:latin typeface="Prompt" pitchFamily="2" charset="-34"/>
                <a:ea typeface="+mn-ea"/>
                <a:cs typeface="Prompt" pitchFamily="2" charset="-34"/>
              </a:rPr>
              <a:t>ข้าพระพุทธเจ้า</a:t>
            </a:r>
          </a:p>
          <a:p>
            <a:pPr algn="ctr" defTabSz="685800">
              <a:buClrTx/>
            </a:pPr>
            <a:r>
              <a:rPr lang="th-TH" sz="1500" kern="1200" dirty="0">
                <a:solidFill>
                  <a:prstClr val="white"/>
                </a:solidFill>
                <a:latin typeface="Prompt" pitchFamily="2" charset="-34"/>
                <a:ea typeface="+mn-ea"/>
                <a:cs typeface="Prompt" pitchFamily="2" charset="-34"/>
              </a:rPr>
              <a:t>ผู้บริหาร คณาจารย์ ผู้ปกครอง นักศึกษา และสถานศึกษาในเครือ ศาสตราจารย์ ดร.นายแพทย์กระแส ชนะวงศ์</a:t>
            </a:r>
          </a:p>
        </p:txBody>
      </p:sp>
    </p:spTree>
    <p:extLst>
      <p:ext uri="{BB962C8B-B14F-4D97-AF65-F5344CB8AC3E}">
        <p14:creationId xmlns:p14="http://schemas.microsoft.com/office/powerpoint/2010/main" val="741689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703439" y="0"/>
            <a:ext cx="7310640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028497" y="719451"/>
            <a:ext cx="308919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 defTabSz="685800"/>
            <a:r>
              <a:rPr lang="th-TH" sz="1800" b="1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             วันที่ 20 มกราคม 2566</a:t>
            </a:r>
          </a:p>
          <a:p>
            <a:pPr algn="thaiDist" defTabSz="685800"/>
            <a:endParaRPr lang="th-TH" sz="1800" b="1" dirty="0">
              <a:solidFill>
                <a:schemeClr val="bg1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  <a:p>
            <a:pPr algn="thaiDist" defTabSz="685800"/>
            <a:r>
              <a:rPr lang="th-TH" sz="1800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วิทยาลัยบัณฑิตเอเซีย ได้รับหนังสือตอบรับสมาชิก “สวนพฤกษศาสตร์โรงเรียน” เพื่อร่วมสนองพระราชดำริฯ ในงานสวนพฤกษศาสตร์โรงเรียน ในกิจกรรมสร้างจิตสำนึกอนุรักษ์ทรัพยากร จากสำนักงานโครงการอนุรักษ์พันธุกรรมพืชอันเนื่องมาจากพระราชดำริ สวนจิตรลดา พระราชวังดุสิต</a:t>
            </a:r>
          </a:p>
          <a:p>
            <a:pPr algn="thaiDist" defTabSz="685800"/>
            <a:endParaRPr lang="th-TH" sz="1800" dirty="0">
              <a:solidFill>
                <a:schemeClr val="bg1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  <a:p>
            <a:pPr algn="thaiDist" defTabSz="685800"/>
            <a:r>
              <a:rPr lang="th-TH" sz="1800" b="1" dirty="0" err="1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รหั</a:t>
            </a:r>
            <a:r>
              <a:rPr lang="th-TH" sz="1800" b="1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สมาชิกคือ </a:t>
            </a:r>
            <a:r>
              <a:rPr lang="th-TH" sz="1800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7-40000-020</a:t>
            </a:r>
          </a:p>
        </p:txBody>
      </p:sp>
      <p:pic>
        <p:nvPicPr>
          <p:cNvPr id="5" name="รูปภาพ 4" descr="รูปภาพประกอบด้วย ข้อความ, จดหมาย, ภาพหน้าจอ, ตัวอักษ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6949309-2782-FAF0-981C-E2233A564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3161" y="0"/>
            <a:ext cx="37608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9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602534" y="0"/>
            <a:ext cx="7541466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1946352" y="2540920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52F1E7D4-F66E-250C-D436-18378F9E8514}"/>
              </a:ext>
            </a:extLst>
          </p:cNvPr>
          <p:cNvSpPr txBox="1"/>
          <p:nvPr/>
        </p:nvSpPr>
        <p:spPr>
          <a:xfrm>
            <a:off x="1748622" y="347407"/>
            <a:ext cx="72908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 defTabSz="685800">
              <a:defRPr/>
            </a:pP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หน่วยราชการในพระองค์ ๙๐๔ กองงานในพระองค์สมเด็จพระกนิษฐาธิราชเจ้า กรมสมเด็จพระเทพรัตนราชสุดาฯ สยามบรมราชกุมารี กรมกิจการในพระบรมวงศานุวงศ์ ได้มีบันทึกข้อความขอพระราชทานพระราชานุ</a:t>
            </a:r>
            <a:r>
              <a:rPr lang="th-TH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ญาต</a:t>
            </a: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ให้ วิทยาลัยบัณฑิตเอเซีย เข้าร่วมสนองพระราชดำริ โครงการอนุรักษ์พันธุกรรมพืชอันเนื่องมาจากพระราชดำริฯ และนำความกราบบังคมทูลทรงทราบฝ่าละอองพระบาทแล้วพระราชทานพระราชานุ</a:t>
            </a:r>
            <a:r>
              <a:rPr lang="th-TH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ญาต</a:t>
            </a:r>
            <a:r>
              <a:rPr lang="th-TH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ถือเป็นพระมหากรุณาธิคุณ อย่างหาที่สุดมิได้วิทยาลัยบัณฑิตเอเซีย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1843113" y="2703109"/>
            <a:ext cx="71548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th-TH" sz="2100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             </a:t>
            </a:r>
            <a:r>
              <a:rPr lang="th-TH" sz="2100" b="1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วันที่ 15 มิถุนายน 2566</a:t>
            </a:r>
          </a:p>
          <a:p>
            <a:pPr defTabSz="685800"/>
            <a:r>
              <a:rPr lang="th-TH" sz="2100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สมเด็จพระกนิษฐาธิราชเจ้า กรมสมเด็จพระเทพรัตนราชสุดาฯ สยามบรมราชกุมารี พระราชทานพระราชานุ</a:t>
            </a:r>
            <a:r>
              <a:rPr lang="th-TH" sz="2100" dirty="0" err="1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ญาต</a:t>
            </a:r>
            <a:r>
              <a:rPr lang="th-TH" sz="2100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ให้ "วิทยาลัยบัณฑิตเอเซีย“ เข้าร่วมสนองพระราชดำริ ในโครงการอนุรักษ์พันธุกรรมพืชอันเนื่องมาจากพระราชดำริ (อพ.สธ.) ถือเป็นพระมหากรุณาธิคุณ อย่างหาที่สุดมิได้ </a:t>
            </a:r>
          </a:p>
          <a:p>
            <a:pPr defTabSz="685800"/>
            <a:endParaRPr lang="th-TH" sz="1200" dirty="0">
              <a:solidFill>
                <a:schemeClr val="bg1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  <a:p>
            <a:pPr defTabSz="685800"/>
            <a:r>
              <a:rPr lang="th-TH" sz="2100" dirty="0">
                <a:solidFill>
                  <a:schemeClr val="bg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ข้าพระพุทธเจ้าผู้บริหาร คณาจารย์ ศิษย์เก่า ผู้ปกครอง วิทยาลัยบัณฑิตเซีย และสถานศึกษาในเครือ ศาสตราจารย์ ดร.นายแพทย์กระแส ชนะวงศ์</a:t>
            </a:r>
          </a:p>
        </p:txBody>
      </p:sp>
    </p:spTree>
    <p:extLst>
      <p:ext uri="{BB962C8B-B14F-4D97-AF65-F5344CB8AC3E}">
        <p14:creationId xmlns:p14="http://schemas.microsoft.com/office/powerpoint/2010/main" val="92734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1961100" y="1427225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รูปภาพ 3" descr="รูปภาพประกอบด้วย ข้อความ, จดหมาย, ตัวอักษร, เอกส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000983F-2CC5-9C01-DF1F-16108BB308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556"/>
          <a:stretch/>
        </p:blipFill>
        <p:spPr>
          <a:xfrm>
            <a:off x="5285583" y="243349"/>
            <a:ext cx="3504363" cy="4343399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ข้อความ, จดหมาย, กระดาษ, เอกส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6150C60-3772-FA8A-A17C-07D56B5E90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950"/>
          <a:stretch/>
        </p:blipFill>
        <p:spPr>
          <a:xfrm>
            <a:off x="1692661" y="153015"/>
            <a:ext cx="3652882" cy="483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46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1961100" y="1427225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52F1E7D4-F66E-250C-D436-18378F9E8514}"/>
              </a:ext>
            </a:extLst>
          </p:cNvPr>
          <p:cNvSpPr txBox="1"/>
          <p:nvPr/>
        </p:nvSpPr>
        <p:spPr>
          <a:xfrm>
            <a:off x="1698306" y="277927"/>
            <a:ext cx="7445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th-TH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ศาสตราจารย์ ดร.นายแพทย์กระแส ชนะวงศ์ ผู้ก่อตั้งสถาบันดำเนินพิธีเปิดกรวยรับสนองพระราชานุ</a:t>
            </a:r>
            <a:r>
              <a:rPr lang="th-TH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ญาต</a:t>
            </a:r>
            <a:r>
              <a:rPr lang="th-TH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โครงการอนุรักษ์พันธุกรรมพืชอันเนื่องมาจาก</a:t>
            </a:r>
            <a:r>
              <a:rPr lang="th-TH"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พระราชดำริ (อพ.สธ.</a:t>
            </a:r>
            <a:r>
              <a:rPr lang="th-TH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) สมเด็จพระเทพรัตนราชสุดาฯ สยามบรมราชกุมารี โดย ผู้ช่วยศาสตราจารย์ ดร.กษม ชนะวงศ์ อธิการบดีวิทยาลัยบัณฑิตเอเซีย 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1698307" y="1646431"/>
            <a:ext cx="74456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th-TH" sz="1800" b="1" dirty="0">
                <a:solidFill>
                  <a:schemeClr val="tx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        </a:t>
            </a:r>
            <a:r>
              <a:rPr lang="th-TH" sz="1800" b="1" dirty="0">
                <a:solidFill>
                  <a:srgbClr val="002060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วันที่ 26 มิถุนายน 2566</a:t>
            </a:r>
          </a:p>
          <a:p>
            <a:pPr defTabSz="685800"/>
            <a:r>
              <a:rPr lang="th-TH" sz="1800" dirty="0">
                <a:solidFill>
                  <a:schemeClr val="tx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คณะทำงาน อพ.สธ. วิทยาลัยบัณฑิตเอเชีย นำโดย ศ.ดร.นายแพทย์กระแส ชนะวงศ์ ผู้ก่อตั้งสถาบันดำเนินพิธีเปิดกรวยรับสนองพระราชานุ</a:t>
            </a:r>
            <a:r>
              <a:rPr lang="th-TH" sz="1800" dirty="0" err="1">
                <a:solidFill>
                  <a:schemeClr val="tx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ญาต</a:t>
            </a:r>
            <a:r>
              <a:rPr lang="th-TH" sz="1800" dirty="0">
                <a:solidFill>
                  <a:schemeClr val="tx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โครงการอนุรักษ์พันธุกรรมพืชอันเนื่องมาจากพระราชดำริ (อพ.สธ.) สมเด็จพระเทพรัตนราชสุดาฯ สยามบรมราชกุมารี โดย ผศ.ดร.กษม ชนะวงศ์ อธิการบดีนำคณะผู้บริหาร บุคลากร นักศึกษาพยาบาล ผู้ช่วยพยาบาล  </a:t>
            </a:r>
          </a:p>
          <a:p>
            <a:pPr defTabSz="685800"/>
            <a:r>
              <a:rPr lang="th-TH" sz="1800" dirty="0">
                <a:solidFill>
                  <a:schemeClr val="tx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นักบริบาลของพ่อ และผู้ปกครองเข้าร่วมพิธี ณ โรงแรมกรีน โฮเต็ล แอนด์ รีสอร์ท ขอนแก่น</a:t>
            </a:r>
          </a:p>
        </p:txBody>
      </p:sp>
      <p:pic>
        <p:nvPicPr>
          <p:cNvPr id="4" name="รูปภาพ 3" descr="รูปภาพประกอบด้วย คน, เสื้อผ้า, ในร่ม, ชาย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7BE70BA-D76D-F27B-D84A-6A30058A5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401" y="3250574"/>
            <a:ext cx="2561012" cy="164877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เสื้อผ้า, ในร่ม, คน, เพด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0DF90CD-F9A6-BACB-8DFB-4BE6884BB7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413" y="3250574"/>
            <a:ext cx="2316622" cy="1656225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ในร่ม, เสื้อผ้า, คน, ห้องโถงอเนกประสงค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0677B8E-7E24-E758-AAFB-0C2A4637F5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2035" y="3250575"/>
            <a:ext cx="2363991" cy="165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35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1961100" y="1427225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52F1E7D4-F66E-250C-D436-18378F9E8514}"/>
              </a:ext>
            </a:extLst>
          </p:cNvPr>
          <p:cNvSpPr txBox="1"/>
          <p:nvPr/>
        </p:nvSpPr>
        <p:spPr>
          <a:xfrm>
            <a:off x="1703440" y="321792"/>
            <a:ext cx="7294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th-TH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การประชุมปรึกษาหารือเพื่อขับเคลื่อนงานโครงการอนุรักษ์พันธุกรรมพืชอันเนื่องมาจาก</a:t>
            </a:r>
            <a:r>
              <a:rPr lang="th-TH" sz="1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พระราชดำริ (อพ.สธ.</a:t>
            </a:r>
            <a:r>
              <a:rPr lang="th-TH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) สมเด็จพระเทพรัตนราชสุดาฯ สยามบรมราชกุมารี วิทยาลัยบัณฑิตเอเซีย ครั้งที่ ๑/๒๕๖๖</a:t>
            </a:r>
            <a:r>
              <a:rPr lang="th-TH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</a:t>
            </a:r>
            <a:endParaRPr lang="th-TH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ea typeface="+mn-ea"/>
              <a:cs typeface="Prompt" panose="00000500000000000000" pitchFamily="2" charset="-34"/>
            </a:endParaRP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1698306" y="1493906"/>
            <a:ext cx="72944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        วันที่ 12 กรกฎาคม 2566 เวลา 13.30-15.00 น.</a:t>
            </a:r>
            <a:br>
              <a:rPr lang="th-TH" sz="2100" b="1" dirty="0">
                <a:solidFill>
                  <a:schemeClr val="tx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</a:b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การประชุมปรึกษาหารือขับเคลื่อนงานโครงการอนุรักษ์พันธุกรรมพืช อันเนื่องมาจากพระราชดำริฯ ณ ห้องประชุมวิทยานงลักษณ์ วิทยาลัยบัณฑิตเอเซียวิทยาลัยบัณฑิตเอเซีย ครั้งที่ ๑/๒๕๖๖ </a:t>
            </a:r>
          </a:p>
        </p:txBody>
      </p:sp>
      <p:pic>
        <p:nvPicPr>
          <p:cNvPr id="4" name="รูปภาพ 3" descr="รูปภาพประกอบด้วย ในร่ม, เก้าอี้, เฟอร์นิเจอร์, อาคารสำนักง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3231516-EA45-1ECF-3EAF-C5246A078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306" y="2865424"/>
            <a:ext cx="2249129" cy="1902785"/>
          </a:xfrm>
          <a:prstGeom prst="rect">
            <a:avLst/>
          </a:prstGeom>
        </p:spPr>
      </p:pic>
      <p:pic>
        <p:nvPicPr>
          <p:cNvPr id="7" name="รูปภาพ 6" descr="รูปภาพประกอบด้วย ข้อความ, ใบหน้าของมนุษย์, ภาพหน้าจอ, จดหมาย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E20726C-7912-0D21-375E-F0AD51DE3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7435" y="2865425"/>
            <a:ext cx="2851735" cy="1902788"/>
          </a:xfrm>
          <a:prstGeom prst="rect">
            <a:avLst/>
          </a:prstGeom>
        </p:spPr>
      </p:pic>
      <p:pic>
        <p:nvPicPr>
          <p:cNvPr id="12" name="รูปภาพ 11" descr="รูปภาพประกอบด้วย เสื้อผ้า, ในร่ม, คน, ผนั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81CF7E53-04CA-836E-B3CD-913B58139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9170" y="2865424"/>
            <a:ext cx="2018206" cy="190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10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1303200" y="171450"/>
            <a:ext cx="784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พิธีรับมอบเข็ม พระราชทานสมเด็จพระกนิษฐาธิราชเจ้า </a:t>
            </a: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กรมสมเด็จพระเทพรัตนราชสุดา</a:t>
            </a:r>
            <a:r>
              <a:rPr lang="th-TH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ฯ (อพ.สธ.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) แก่คณาจารย์ </a:t>
            </a: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และบุคลากรวิทยาลัย 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1305804" y="1447397"/>
            <a:ext cx="7697037" cy="1364432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วันศุกร์ที่ 1 กันยายน 2566</a:t>
            </a:r>
          </a:p>
          <a:p>
            <a:pPr algn="thaiDist"/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จัดพิธีรับมอบเข็ม พระราชทานสมเด็จพระกนิษฐาธิราชเจ้า กรมสมเด็จพระเทพ-รัตนราชสุดาฯ สยามบรมราชกุมารี (อพ.สธ.) แก่คณาจารย์และบุคลากรวิทยาลัย เพื่อเป็นเกียรติแก่พวกเราทุกคนที่ได้ร่วมสนองพระราชดำริฯ ถือเป็นพระมหากรุณาธิคุณอย่างหาที่สุดมิได้</a:t>
            </a:r>
          </a:p>
        </p:txBody>
      </p:sp>
      <p:pic>
        <p:nvPicPr>
          <p:cNvPr id="14" name="รูปภาพ 13" descr="375303327_143591102142402_660312452859748306_n.jpg"/>
          <p:cNvPicPr>
            <a:picLocks noChangeAspect="1"/>
          </p:cNvPicPr>
          <p:nvPr/>
        </p:nvPicPr>
        <p:blipFill rotWithShape="1">
          <a:blip r:embed="rId3"/>
          <a:srcRect l="3056" r="43189"/>
          <a:stretch/>
        </p:blipFill>
        <p:spPr>
          <a:xfrm flipH="1">
            <a:off x="1348063" y="3137600"/>
            <a:ext cx="1106134" cy="1814391"/>
          </a:xfrm>
          <a:prstGeom prst="rect">
            <a:avLst/>
          </a:prstGeom>
        </p:spPr>
      </p:pic>
      <p:pic>
        <p:nvPicPr>
          <p:cNvPr id="15" name="รูปภาพ 14" descr="374694180_143591198809059_5084622668036817774_n.jpg"/>
          <p:cNvPicPr>
            <a:picLocks noChangeAspect="1"/>
          </p:cNvPicPr>
          <p:nvPr/>
        </p:nvPicPr>
        <p:blipFill rotWithShape="1">
          <a:blip r:embed="rId4"/>
          <a:srcRect l="24411" r="16888"/>
          <a:stretch/>
        </p:blipFill>
        <p:spPr>
          <a:xfrm flipH="1">
            <a:off x="2452192" y="3131560"/>
            <a:ext cx="1312789" cy="1821694"/>
          </a:xfrm>
          <a:prstGeom prst="rect">
            <a:avLst/>
          </a:prstGeom>
        </p:spPr>
      </p:pic>
      <p:pic>
        <p:nvPicPr>
          <p:cNvPr id="16" name="รูปภาพ 15" descr="375283915_143591322142380_7618654360629774088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378025" y="3137600"/>
            <a:ext cx="1913340" cy="1806085"/>
          </a:xfrm>
          <a:prstGeom prst="rect">
            <a:avLst/>
          </a:prstGeom>
        </p:spPr>
      </p:pic>
      <p:pic>
        <p:nvPicPr>
          <p:cNvPr id="18" name="รูปภาพ 17" descr="375316505_143591335475712_5226931807468273995_n.jpg"/>
          <p:cNvPicPr>
            <a:picLocks noChangeAspect="1"/>
          </p:cNvPicPr>
          <p:nvPr/>
        </p:nvPicPr>
        <p:blipFill>
          <a:blip r:embed="rId6"/>
          <a:srcRect t="34875" r="3467" b="10790"/>
          <a:stretch>
            <a:fillRect/>
          </a:stretch>
        </p:blipFill>
        <p:spPr>
          <a:xfrm flipH="1">
            <a:off x="7100090" y="3137600"/>
            <a:ext cx="2043910" cy="1814391"/>
          </a:xfrm>
          <a:prstGeom prst="rect">
            <a:avLst/>
          </a:prstGeom>
        </p:spPr>
      </p:pic>
      <p:pic>
        <p:nvPicPr>
          <p:cNvPr id="20" name="รูปภาพ 19" descr="375757352_144325122069000_3797793931382486294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773355" y="3129294"/>
            <a:ext cx="1607445" cy="1814391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D2E8E43-E303-A44C-5197-269AC83DF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EF2164D-26FA-0BDF-C4B7-D7C9BFD7C9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1533378" y="285750"/>
            <a:ext cx="7496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พิธีรับมอบเข็ม พระราชทานสมเด็จพระกนิษฐาธิราชเจ้าให้แก่คณาจารย์ บุคลากร วิทยาลัยเทคโนโลยีพลพณิชยการ (สถานศึกษาในเครือ) 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1533378" y="1362968"/>
            <a:ext cx="7610622" cy="1687597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วันพฤหัสบดีที่ 14 กันยายน 2566</a:t>
            </a:r>
          </a:p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วิทยาลัยเทคโนโลยีพลพณิชยการ ได้จัดพิธีรับมอบเข็มกลัด สมเด็จพระกนิษฐาธิราชเจ้า กรมสมเด็จพระเทพ-รัตนราชสุดาฯ ให้แก่คณาจารย์และบุคลากรวิทยาลัยเทคโนโลยีพลพณิชยการ (สถานศึกษาในเครือ) ที่เข้าร่วมสนองโครงการพระราชดำริฯ (อพ.สธ.) กับวิทยาลัยบัณฑิตเอเซีย เพื่อเป็นเกียรติแก่ผู้ร่วมสนองงาน และเป็นพระมหากรุณาธิคุณอย่างหาที่สุดมิได้</a:t>
            </a:r>
          </a:p>
        </p:txBody>
      </p:sp>
      <p:pic>
        <p:nvPicPr>
          <p:cNvPr id="20" name="รูปภาพ 19" descr="378085862_149376328230546_777610286677056907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378" y="3286418"/>
            <a:ext cx="2257355" cy="1571332"/>
          </a:xfrm>
          <a:prstGeom prst="rect">
            <a:avLst/>
          </a:prstGeom>
        </p:spPr>
      </p:pic>
      <p:pic>
        <p:nvPicPr>
          <p:cNvPr id="21" name="รูปภาพ 20" descr="375986869_149377611563751_7944320595130052119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870" y="3298590"/>
            <a:ext cx="2090150" cy="1540110"/>
          </a:xfrm>
          <a:prstGeom prst="rect">
            <a:avLst/>
          </a:prstGeom>
        </p:spPr>
      </p:pic>
      <p:pic>
        <p:nvPicPr>
          <p:cNvPr id="22" name="รูปภาพ 21" descr="379120938_149376848230494_5136802090030729980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668" y="3286418"/>
            <a:ext cx="2134789" cy="1571331"/>
          </a:xfrm>
          <a:prstGeom prst="rect">
            <a:avLst/>
          </a:prstGeom>
        </p:spPr>
      </p:pic>
      <p:pic>
        <p:nvPicPr>
          <p:cNvPr id="23" name="รูปภาพ 22" descr="ๅๅๅ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7742" y="3286419"/>
            <a:ext cx="1839567" cy="156048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B5314F9-EC5E-FC09-204F-3F8628F59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41B59E2B-3FFE-F234-3B2E-0A989C63ED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602534" y="0"/>
            <a:ext cx="7541465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175387" y="829406"/>
            <a:ext cx="663677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กิจกรรมที่ 1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(F1A2)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 การสำรวจ ทำรหัสพิกัด ทรัพยากรกายภาพ ชีวภาพ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- (25 ก.ย. 66) ประชุมคณะทำงานโครงการพระราชดำริ </a:t>
            </a:r>
            <a:r>
              <a:rPr lang="th-TH" sz="180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ฯ อพ.สธ 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เพื่อศึกษาวิธีสำรวจต้นไม้ </a:t>
            </a:r>
            <a:endParaRPr kumimoji="0" lang="th-TH" sz="18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  <a:sym typeface="Arial" panose="020B0604020202020204"/>
            </a:endParaRP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- (2 ต.ค. 66) อบรมการใช้เครื่องมือวัดพิกัด 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GPS 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ให้กับสถาบันในเครือ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- (18 ต.ค. 66) ลงพื้นที่จริงเพื่อทดลองใช้เครื่อง </a:t>
            </a:r>
            <a:r>
              <a:rPr lang="en-US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GPS GARMIN 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รุ่น </a:t>
            </a:r>
            <a:r>
              <a:rPr lang="en-US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e-Trex-10 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เริ่มต้นการใช้งาน 	  เครื่องมือวัด เเละวิธีการใช้งานในที่โล่งรับสัญญาณ </a:t>
            </a:r>
            <a:r>
              <a:rPr lang="en-US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GPS</a:t>
            </a:r>
            <a:endParaRPr lang="th-TH" sz="1800" dirty="0">
              <a:solidFill>
                <a:prstClr val="white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lang="th-TH" sz="1800" dirty="0">
              <a:solidFill>
                <a:prstClr val="white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กิจกรรมที่ 2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F1A2) 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โครงการสำรวจเก็บรวบรวมข้อมูลและภูมิปัญญา (พื้นที่ชุมชนตำบลเพ็กใหญ่)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b="1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- (29 ก.ย. 66) ลงพื้นที่สำรวจเก็บรวบรวมข้อมูลและภูมิปัญญา (พื้นที่ชุมชนตำบลเพ็กใหญ่)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lang="th-TH" sz="1800" dirty="0">
              <a:solidFill>
                <a:prstClr val="white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endParaRP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กิจกรรมที่ 5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F1A3) 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งานปลูกรักษาทรัพยากร ที่ได้จากการสำรวจเก็บรวบรวม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- (23 พ.ย. 66) ลงพื้นที่สำรวจศูนย์ศึกษาธรรมชาติบ้านท่าเยี่ยม พื้นที่ 6 ไร่ อ.แวงใหญ่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  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จ.ขอนแก่น จำนวนเป้าหมาย  5 ชนิด ประจำปี พ.ศ. 2466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  <a:sym typeface="Arial" panose="020B06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C4C5A-3C14-A044-7A5F-9936DFBFA090}"/>
              </a:ext>
            </a:extLst>
          </p:cNvPr>
          <p:cNvSpPr txBox="1"/>
          <p:nvPr/>
        </p:nvSpPr>
        <p:spPr>
          <a:xfrm>
            <a:off x="1748622" y="284703"/>
            <a:ext cx="7340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กิจกรรมประจำปี 2566</a:t>
            </a:r>
          </a:p>
        </p:txBody>
      </p:sp>
    </p:spTree>
    <p:extLst>
      <p:ext uri="{BB962C8B-B14F-4D97-AF65-F5344CB8AC3E}">
        <p14:creationId xmlns:p14="http://schemas.microsoft.com/office/powerpoint/2010/main" val="1469840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602534" y="0"/>
            <a:ext cx="7541465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145890" y="851878"/>
            <a:ext cx="694286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กิจกรรมที่ 7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F3A7) 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งานสวนพฤกษศาสตร์โรงเรียน วิทยาลัยบัณฑิตเอเซีย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- (2-3 ก.ย. 66) วิทยาลัยบัณฑิตเอเซีย เข้าร่วมการสัมมนาแลกเปลี่ยนเรียนรู้การดำเนินงานเครือข่าย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เชิงประเด็นโครงการอนุรักษ์พันธุกรรมพืชอันเนื่องมาจากพระราชดำริ</a:t>
            </a:r>
            <a:r>
              <a:rPr lang="th-TH" sz="180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ฯ อพ.สธ. 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เครือข่ายภาค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ตะวันออกเฉียงเหนือตอนบน ในวันที่ 2-3 กันยายน 2566 ณ มหาวิทยาลัยมหาสารคาม</a:t>
            </a:r>
            <a:endParaRPr kumimoji="0" lang="th-TH" sz="18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IT๙" panose="020B0500040200020003" pitchFamily="34" charset="-34"/>
              <a:ea typeface="+mn-ea"/>
              <a:cs typeface="TH SarabunIT๙" panose="020B0500040200020003" pitchFamily="34" charset="-34"/>
              <a:sym typeface="Arial" panose="020B0604020202020204"/>
            </a:endParaRP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- (27 ก.ย. 66) กิจกรรมพิเศษ </a:t>
            </a: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CAS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 ร่วมใจร่วมขยายพันธุ์ “ม่วงเทพรัตน์” ณ วิทยาลัยบัณฑิตเอเซีย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- (9 พ.ย. 66) อบรมการวิเคราะห์ความสอดคล้องและจัดทำแผนการดำเนินงานฐานทรัพยากรท้องถิ่น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- (21 พ.ย. 66) เข้าร่วมการประชุมวิชาการและนิทรรศการสวนพฤกษศาสตร์โรงเรียนและ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  ฐานทรัพยากรท้องถิ่น ระดับภูมิภาค ครั้งที่ 7 ปี 2566 ณ หอประชุมทีปังกรรัศมีโชติ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  มหาวิทยาลัยราชภัฏเซียงใหม่  ศูนย์แม่ริม อำเภอแม่ริม จังหวัดเซียงใหม่</a:t>
            </a:r>
          </a:p>
          <a:p>
            <a:pPr algn="thaiDist" defTabSz="685800"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- (28 พ.ย. 66) สรุปรายงานการประชุมคณะทำงาน </a:t>
            </a:r>
            <a:r>
              <a:rPr lang="th-TH" sz="180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โครงการ อพ.สธ. 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วิทยาลัยบัณฑิตเอเซีย 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  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เรื่องการ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สำรวจและทำป้ายชื่อพรรณไม้ในพื้นที่สถานศึกษา</a:t>
            </a:r>
          </a:p>
          <a:p>
            <a:pPr lvl="1" algn="thaiDist" defTabSz="685800"/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- (28 พ.ย. 66) ประชุมย่อยคณะทำงาน</a:t>
            </a:r>
            <a:r>
              <a:rPr kumimoji="0" lang="th-TH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โครงการ อพ.สธ. 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เพื่อเตรียมแผนทำป้ายชื่อพรรณไม้สำหรับติด</a:t>
            </a:r>
          </a:p>
          <a:p>
            <a:pPr lvl="1" algn="thaiDist" defTabSz="685800"/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  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ต้นไม้ยืนต้น ในสถานศึกษาในเครือ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- (12-14 ธ.ค. 66) จัดทำป้ายชื่อพรรณไม้สำหรับติดในสถานศึกษาวิทยาเขตพล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- (19 ธ.ค. 66) วิทยาลัยบัณฑิตเอเซีย เดินทางไปมอบแผ่นป้ายและร่วมติดแผ่นป้าย ณ อ.พล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C4C5A-3C14-A044-7A5F-9936DFBFA090}"/>
              </a:ext>
            </a:extLst>
          </p:cNvPr>
          <p:cNvSpPr txBox="1"/>
          <p:nvPr/>
        </p:nvSpPr>
        <p:spPr>
          <a:xfrm>
            <a:off x="1748622" y="279609"/>
            <a:ext cx="7340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กิจกรรมประจำปี 2566</a:t>
            </a:r>
          </a:p>
        </p:txBody>
      </p:sp>
    </p:spTree>
    <p:extLst>
      <p:ext uri="{BB962C8B-B14F-4D97-AF65-F5344CB8AC3E}">
        <p14:creationId xmlns:p14="http://schemas.microsoft.com/office/powerpoint/2010/main" val="2335522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602534" y="0"/>
            <a:ext cx="7541465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145890" y="639688"/>
            <a:ext cx="69428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กิจกรรมที่กิจกรรมที่กำลังจะเกิดขึ้น 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- (27 ธ.ค. 66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) </a:t>
            </a:r>
            <a:r>
              <a:rPr lang="th-TH" sz="180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คณะทำงาน อพ.สธ.ว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บอ. ร่วมกันสำรวจจำนวนต้นไม้และทำพิกัดด้วยเครื่องมือ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  วัดพิกัด </a:t>
            </a:r>
            <a:r>
              <a:rPr lang="en-US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GPS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พร้อมทำแผ่นป้ายชื่อพรรณไม้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	- (12-14 ธ.ค. 67</a:t>
            </a:r>
            <a:r>
              <a:rPr kumimoji="0" lang="th-TH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)</a:t>
            </a:r>
            <a:r>
              <a:rPr lang="th-TH" sz="180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 อพ.สธ.ว</a:t>
            </a: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บอ.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ลงทะเบียนเข้าร่วมงานฝึกอบรมปฏิบัติการงานสวนพฤกษศาสตร์</a:t>
            </a:r>
          </a:p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18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  </a:t>
            </a:r>
            <a:r>
              <a:rPr kumimoji="0" lang="th-TH" sz="18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โรงเรียน หลักสูตร 5 องค์ประกอบ รุ่นที่ 1/2567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C4C5A-3C14-A044-7A5F-9936DFBFA090}"/>
              </a:ext>
            </a:extLst>
          </p:cNvPr>
          <p:cNvSpPr txBox="1"/>
          <p:nvPr/>
        </p:nvSpPr>
        <p:spPr>
          <a:xfrm>
            <a:off x="1748622" y="211370"/>
            <a:ext cx="7340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กิจกรรมประจำปี 2566</a:t>
            </a:r>
          </a:p>
        </p:txBody>
      </p:sp>
    </p:spTree>
    <p:extLst>
      <p:ext uri="{BB962C8B-B14F-4D97-AF65-F5344CB8AC3E}">
        <p14:creationId xmlns:p14="http://schemas.microsoft.com/office/powerpoint/2010/main" val="825291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12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774290" y="285750"/>
            <a:ext cx="8369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ตารางแผน</a:t>
            </a:r>
            <a:r>
              <a:rPr lang="th-TH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แม่บท อพ.สธ.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ระยะ 5 ปีที่ 7 วิทยาลัยบัณฑิตเอเซีย ประจำปี 2566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5314F9-EC5E-FC09-204F-3F8628F59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41B59E2B-3FFE-F234-3B2E-0A989C63E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ข้อความ, จำนวน, ภาพหน้าจอ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F6609DA-0103-3880-53AD-5AC7565E1C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68" t="7780" r="3856" b="14296"/>
          <a:stretch/>
        </p:blipFill>
        <p:spPr>
          <a:xfrm>
            <a:off x="1677278" y="624905"/>
            <a:ext cx="7208521" cy="44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4385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13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5314F9-EC5E-FC09-204F-3F8628F59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41B59E2B-3FFE-F234-3B2E-0A989C63E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ข้อความ, จำนวน, แผนภาพ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0B62724-ECD1-02B5-6DE5-243B3E67D2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77" t="8445" r="4065" b="16000"/>
          <a:stretch/>
        </p:blipFill>
        <p:spPr>
          <a:xfrm>
            <a:off x="1630680" y="674288"/>
            <a:ext cx="7255119" cy="43377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B8BB64-AE5E-3052-D113-7D49C2B176D9}"/>
              </a:ext>
            </a:extLst>
          </p:cNvPr>
          <p:cNvSpPr txBox="1"/>
          <p:nvPr/>
        </p:nvSpPr>
        <p:spPr>
          <a:xfrm>
            <a:off x="774290" y="285750"/>
            <a:ext cx="8369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ตารางแผน</a:t>
            </a:r>
            <a:r>
              <a:rPr lang="th-TH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แม่บท อพ.สธ.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ระยะ 5 ปีที่ 7 วิทยาลัยบัณฑิตเอเซีย ประจำปี 2566</a:t>
            </a:r>
          </a:p>
        </p:txBody>
      </p:sp>
    </p:spTree>
    <p:extLst>
      <p:ext uri="{BB962C8B-B14F-4D97-AF65-F5344CB8AC3E}">
        <p14:creationId xmlns:p14="http://schemas.microsoft.com/office/powerpoint/2010/main" val="2212829251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14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5314F9-EC5E-FC09-204F-3F8628F59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41B59E2B-3FFE-F234-3B2E-0A989C63E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  <p:pic>
        <p:nvPicPr>
          <p:cNvPr id="5" name="รูปภาพ 4" descr="รูปภาพประกอบด้วย ข้อความ, ภาพหน้าจอ, จำนวน, แผนภาพ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F45BF21-B1B4-06D6-03C3-CB8B9FE29B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69" t="7556" r="3331" b="16741"/>
          <a:stretch/>
        </p:blipFill>
        <p:spPr>
          <a:xfrm>
            <a:off x="1533378" y="590835"/>
            <a:ext cx="7458097" cy="4421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2FD6EA-61AB-A0EE-4799-1C7E84E06852}"/>
              </a:ext>
            </a:extLst>
          </p:cNvPr>
          <p:cNvSpPr txBox="1"/>
          <p:nvPr/>
        </p:nvSpPr>
        <p:spPr>
          <a:xfrm>
            <a:off x="774290" y="285750"/>
            <a:ext cx="8369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ตารางแผน</a:t>
            </a:r>
            <a:r>
              <a:rPr lang="th-TH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แม่บท อพ.สธ.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ระยะ 5 ปีที่ 7 วิทยาลัยบัณฑิตเอเซีย ประจำปี 2566</a:t>
            </a:r>
          </a:p>
        </p:txBody>
      </p:sp>
    </p:spTree>
    <p:extLst>
      <p:ext uri="{BB962C8B-B14F-4D97-AF65-F5344CB8AC3E}">
        <p14:creationId xmlns:p14="http://schemas.microsoft.com/office/powerpoint/2010/main" val="273424102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15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5314F9-EC5E-FC09-204F-3F8628F59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41B59E2B-3FFE-F234-3B2E-0A989C63E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  <p:pic>
        <p:nvPicPr>
          <p:cNvPr id="6" name="รูปภาพ 5" descr="รูปภาพประกอบด้วย ข้อความ, ภาพหน้าจอ, ขนาน, แผนภาพ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C1AF5E2-EC1F-4655-6A0A-250C5892B3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28" t="7259" r="3122" b="21185"/>
          <a:stretch/>
        </p:blipFill>
        <p:spPr>
          <a:xfrm>
            <a:off x="1533377" y="685859"/>
            <a:ext cx="7531861" cy="41718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81D78A-B338-DB94-EED5-6BA5FBE7C598}"/>
              </a:ext>
            </a:extLst>
          </p:cNvPr>
          <p:cNvSpPr txBox="1"/>
          <p:nvPr/>
        </p:nvSpPr>
        <p:spPr>
          <a:xfrm>
            <a:off x="774290" y="285750"/>
            <a:ext cx="8369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ตารางแผน</a:t>
            </a:r>
            <a:r>
              <a:rPr lang="th-TH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แม่บท อพ.สธ.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ระยะ 5 ปีที่ 7 วิทยาลัยบัณฑิตเอเซีย ประจำปี 2566</a:t>
            </a:r>
          </a:p>
        </p:txBody>
      </p:sp>
    </p:spTree>
    <p:extLst>
      <p:ext uri="{BB962C8B-B14F-4D97-AF65-F5344CB8AC3E}">
        <p14:creationId xmlns:p14="http://schemas.microsoft.com/office/powerpoint/2010/main" val="1760215021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727164" y="0"/>
            <a:ext cx="7403689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2126972" y="1198817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52F1E7D4-F66E-250C-D436-18378F9E8514}"/>
              </a:ext>
            </a:extLst>
          </p:cNvPr>
          <p:cNvSpPr txBox="1"/>
          <p:nvPr/>
        </p:nvSpPr>
        <p:spPr>
          <a:xfrm>
            <a:off x="2126972" y="447889"/>
            <a:ext cx="6856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กิจกรรมที่ 1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F1A2)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 การสำรวจ ทำรหัสพิกัด ทรัพยากรกายภาพ ชีวภาพ 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126972" y="1293590"/>
            <a:ext cx="66040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พื้นที่ชุมชนในบริเวณรอบวิทยาลัยบัณฑิตเอเซีย ตำบลโจดหนองแก อำเภอพล จังหวัดขอนแก่น จำนวน 25 ไร่ ประจำปี พ.ศ. 2566</a:t>
            </a:r>
          </a:p>
        </p:txBody>
      </p:sp>
      <p:pic>
        <p:nvPicPr>
          <p:cNvPr id="4" name="รูปภาพ 3" descr="รูปภาพประกอบด้วย ข้อความ, จำนวน, ภาพหน้าจอ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2B26338-5188-B76B-6275-003AE5F173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68" t="7780" r="3856" b="46469"/>
          <a:stretch/>
        </p:blipFill>
        <p:spPr>
          <a:xfrm>
            <a:off x="1873252" y="2242901"/>
            <a:ext cx="7208521" cy="259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25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17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1540412" y="285750"/>
            <a:ext cx="7489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ประชุมคณะทำงานโครงการสนองพระราชดำริ</a:t>
            </a:r>
            <a:r>
              <a:rPr lang="th-TH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ฯ อพ</a:t>
            </a:r>
            <a:r>
              <a:rPr lang="en-US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สธ</a:t>
            </a:r>
            <a:r>
              <a:rPr lang="en-US" sz="20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เพื่อศึกษา</a:t>
            </a: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วิธีสำรวจต้นไม้ และการลงข้อมูลในระบบ</a:t>
            </a:r>
          </a:p>
          <a:p>
            <a:pPr>
              <a:defRPr/>
            </a:pPr>
            <a:endParaRPr lang="th-TH" sz="24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1540412" y="1294784"/>
            <a:ext cx="7603588" cy="1364432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25 กันยายน 2566</a:t>
            </a:r>
          </a:p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ประชุมคณะทำงานโครงการพระราชดำริ </a:t>
            </a:r>
            <a:r>
              <a:rPr lang="th-TH" sz="210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ฯ อพ.สธ 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เพื่อศึกษาวิธีสำรวจต้นไม้ และการลงข้อมูลในระบบการวัดจริงด้วยเครื่องวัดพิกัด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GPS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โดยอาจารย์ ดร.ชวลิต  หงษ์ยนต์ ตามกรอบแผนแม่บท ระยะ 5 ปีที่เจ็ด กิจกรรมที่ (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F1A2)</a:t>
            </a:r>
            <a:endParaRPr lang="th-TH" sz="2100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16386" name="Picture 2" descr="อาจเป็นรูปภาพของ 6 คน, ผู้คนกำลังอ่านหนังสือ และ ข้อความ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1478" y="3076492"/>
            <a:ext cx="2008350" cy="1788355"/>
          </a:xfrm>
          <a:prstGeom prst="rect">
            <a:avLst/>
          </a:prstGeom>
          <a:noFill/>
        </p:spPr>
      </p:pic>
      <p:pic>
        <p:nvPicPr>
          <p:cNvPr id="16388" name="Picture 4" descr="อาจเป็นรูปภาพของ 4 คน, ผู้คนกำลังอ่านหนังสือ และ ข้อความ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9828" y="3076492"/>
            <a:ext cx="1937385" cy="1781258"/>
          </a:xfrm>
          <a:prstGeom prst="rect">
            <a:avLst/>
          </a:prstGeom>
          <a:noFill/>
        </p:spPr>
      </p:pic>
      <p:pic>
        <p:nvPicPr>
          <p:cNvPr id="16390" name="Picture 6" descr="อาจเป็นรูปภาพของ 5 คน, ต้นไม้ และ ข้อความ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7213" y="3076492"/>
            <a:ext cx="1717388" cy="1774161"/>
          </a:xfrm>
          <a:prstGeom prst="rect">
            <a:avLst/>
          </a:prstGeom>
          <a:noFill/>
        </p:spPr>
      </p:pic>
      <p:pic>
        <p:nvPicPr>
          <p:cNvPr id="16392" name="Picture 8" descr="อาจเป็นรูปภาพของ โทรศัพท์ และ ข้อความ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94601" y="3076492"/>
            <a:ext cx="1532875" cy="1781258"/>
          </a:xfrm>
          <a:prstGeom prst="rect">
            <a:avLst/>
          </a:prstGeom>
          <a:noFill/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96BE9F0-0DA7-7CB1-CD58-C331E8957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A7EC396-AE45-B152-C329-DA485930F8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18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1377474" y="285750"/>
            <a:ext cx="7652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กิจกรรม อบรมการใช้เครื่องมือวัดพิกัด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GPS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ให้กับสถาบันในเครือ </a:t>
            </a: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(วิทยาลัยเทคโนโลยีพลพณิชยการ) 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1599299" y="1190397"/>
            <a:ext cx="7363411" cy="1687597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r>
              <a:rPr lang="th-TH" sz="21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2 ตุลาคม 2566</a:t>
            </a:r>
          </a:p>
          <a:p>
            <a:pPr algn="thaiDist"/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ได้ดำเนินงานตามแผนแม่บทระยะ 5 ปีที่เจ็ด กิจกรรม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F1A2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การอบรมการใช้เครื่องมือวัดพิกัด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GPS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ให้กับสถาบันในเครือ (วิทยาลัยเทคโนโลยีพลพณิชยการ) และลงพื้นที่สำรวจต้นไม้เบื้องต้น (โรงเรียนกระแสพัฒนา) หลังจบการบรรยาย ได้ร่วมกันปลูกต้นม่วงเทพรัตน์ เพื่อมอบให้เป็นของที่ระลึกแก่ผู้เข้าร่วมอบรม ณ วิทยาเขตพล อำเภอพลจังหวัดขอนแก่น </a:t>
            </a:r>
          </a:p>
        </p:txBody>
      </p:sp>
      <p:pic>
        <p:nvPicPr>
          <p:cNvPr id="24578" name="Picture 2" descr="อาจเป็นรูปภาพของ 1 คน, กำลังอ่านหนังสือ, แท่นบรรยาย และ ข้อความ"/>
          <p:cNvPicPr>
            <a:picLocks noChangeAspect="1" noChangeArrowheads="1"/>
          </p:cNvPicPr>
          <p:nvPr/>
        </p:nvPicPr>
        <p:blipFill>
          <a:blip r:embed="rId3"/>
          <a:srcRect r="47422"/>
          <a:stretch>
            <a:fillRect/>
          </a:stretch>
        </p:blipFill>
        <p:spPr bwMode="auto">
          <a:xfrm>
            <a:off x="1784397" y="3444145"/>
            <a:ext cx="1058320" cy="15632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580" name="Picture 4" descr="อาจเป็นรูปภาพของ 8 คน, ผู้คนกำลังอ่านหนังสือ และ ตารา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2717" y="3448779"/>
            <a:ext cx="1729283" cy="15632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582" name="Picture 6" descr="อาจเป็นรูปภาพของ 4 คน"/>
          <p:cNvPicPr>
            <a:picLocks noChangeAspect="1" noChangeArrowheads="1"/>
          </p:cNvPicPr>
          <p:nvPr/>
        </p:nvPicPr>
        <p:blipFill>
          <a:blip r:embed="rId5"/>
          <a:srcRect r="-3955"/>
          <a:stretch>
            <a:fillRect/>
          </a:stretch>
        </p:blipFill>
        <p:spPr bwMode="auto">
          <a:xfrm>
            <a:off x="5988897" y="3444148"/>
            <a:ext cx="1272751" cy="15771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584" name="Picture 8" descr="อาจเป็นรูปภาพของ 4 คน และ ข้อความ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98343" y="3444148"/>
            <a:ext cx="1459514" cy="15771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586" name="Picture 10" descr="อาจเป็นรูปภาพของ 4 คน และ ต้นไม้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3444147"/>
            <a:ext cx="1418011" cy="15632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0C0BA57-C1DE-00A7-DD4E-543355417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9C656635-63AD-3016-BAD7-472FEDA11E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19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1377474" y="285750"/>
            <a:ext cx="7652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การติดตามขยายพันธุ์ไม้ (ม่วงเทพรัตน์) และแนะนำเทคนิค</a:t>
            </a: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การดูแลรักษา ณ วิทยาลัยเทคโนโลยีพลพณิชยการ</a:t>
            </a:r>
          </a:p>
          <a:p>
            <a:pPr>
              <a:defRPr/>
            </a:pPr>
            <a:endParaRPr lang="th-TH" sz="24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1444162" y="1171167"/>
            <a:ext cx="7652226" cy="1687597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18 ตุลาคม 2566 </a:t>
            </a:r>
          </a:p>
          <a:p>
            <a:r>
              <a:rPr lang="th-TH" sz="210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อพ.สธ. 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นำโดย ดร.ชวลิต หงส์ยนต์ ติดตามขยายพรรณไม้ (ม่วงเทพรัตน์) พร้อมทั้งเเนะนำเทคนิคการดูเเลรักษา ให้คงสภาพสวยงาม เเละการใช้เครื่อง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GPS GARMIN 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รุ่น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e-Trex-10 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เริ่มต้นการใช้งาน เครื่องมือวัด เเละวิธีการใช้งานในที่โล่งรับสัญญาณ  ณ วิทยาลัยเทคโนโลยีพลพณิชยการ ดำเนินงานตามแผนแม่บทระยะ 5 ปีที่เจ็ด กิจกรรม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F1A2 </a:t>
            </a:r>
            <a:endParaRPr lang="th-TH" sz="2100" dirty="0">
              <a:solidFill>
                <a:schemeClr val="tx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26626" name="Picture 2" descr="อาจเป็นรูปภาพของ 3 คน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5886" y="3282607"/>
            <a:ext cx="1309558" cy="15656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628" name="Picture 4" descr="อาจเป็นรูปภาพของ 7 คน และ ต้นไม้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3894" y="3295791"/>
            <a:ext cx="1967994" cy="15619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630" name="Picture 6" descr="อาจเป็นรูปภาพของ 8 คน และ ข้อความ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94706" y="3295791"/>
            <a:ext cx="1807044" cy="15802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อาจเป็นรูปภาพของ 7 คน และ ข้อความ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1750" y="3282608"/>
            <a:ext cx="1872888" cy="15656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B237D32-9AE1-22BB-B2C7-4B389ED53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D4770066-346F-683A-5D76-DB79602C5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725128" y="4198"/>
            <a:ext cx="7403689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2170877" y="1213565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52F1E7D4-F66E-250C-D436-18378F9E8514}"/>
              </a:ext>
            </a:extLst>
          </p:cNvPr>
          <p:cNvSpPr txBox="1"/>
          <p:nvPr/>
        </p:nvSpPr>
        <p:spPr>
          <a:xfrm>
            <a:off x="2126972" y="447889"/>
            <a:ext cx="6856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กิจกรรมที่ </a:t>
            </a:r>
            <a:r>
              <a:rPr lang="th-TH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2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F1A</a:t>
            </a:r>
            <a:r>
              <a:rPr lang="th-TH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2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)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 โครงการสำรวจเก็บรวบรวมข้อมูลและภูมิปัญญา (พื้นที่ชุมชนตำบลเพ็กใหญ่) 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126972" y="1414825"/>
            <a:ext cx="68566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โครงการสำรวจเก็บรวบรวมข้อมูลและภูมิปัญญา (พื้นที่ชุมชนตำบลเพ็กใหญ่) จำนวน 1 ชุมชน ประจำปี พ.ศ. 2566</a:t>
            </a:r>
          </a:p>
        </p:txBody>
      </p:sp>
      <p:pic>
        <p:nvPicPr>
          <p:cNvPr id="4" name="รูปภาพ 3" descr="รูปภาพประกอบด้วย ข้อความ, จำนวน, ภาพหน้าจอ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B2471664-F74B-D5C4-2AA2-8AADA97795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68" t="7780" r="3856" b="46469"/>
          <a:stretch/>
        </p:blipFill>
        <p:spPr>
          <a:xfrm>
            <a:off x="1873252" y="2242901"/>
            <a:ext cx="7208521" cy="259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15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21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1274433" y="286917"/>
            <a:ext cx="7728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การลงพื้นที่สำรวจพันธุ์พืชตามแนวเขตที่ได้รับมอบหมาย และ </a:t>
            </a: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สำรวจข้อมูลภูมิปัญญาท้องถิ่น ตามกรอบแผนแม่บทระยะ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5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ปีที่เจ็ด    </a:t>
            </a: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กิจกรรม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F1A2 </a:t>
            </a:r>
            <a:endParaRPr lang="th-TH" sz="2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1513304" y="1477756"/>
            <a:ext cx="7630696" cy="1687597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r>
              <a:rPr lang="th-TH" sz="2100" b="1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วันศุกร์ ที่ 2</a:t>
            </a:r>
            <a:r>
              <a:rPr lang="en-US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9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กันยายน 2566</a:t>
            </a:r>
            <a:r>
              <a:rPr lang="th-TH" sz="21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</a:p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ได้ดำเนินงานตามแผนแม่บทระยะ 5 ปีที่เจ็ด กิจกรรมที่ 2 (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F1A2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) โครงการสำรวจเก็บรวบรวมข้อมูลและภูมิปัญญา (พื้นที่ชุมชนตำบลเพ็กใหญ่) ได้มีการประชุม และออกสำรวจพันธุ์พืชตามแนวเขต ที่ได้รับมอบหมาย และลงพื้นที่ชุมชนบ้านโคกกลาง ตำบลเพ็กใหญ่ เพื่อสำรวจข้อมูลภูมิปัญญาท้องถิ่น</a:t>
            </a:r>
          </a:p>
        </p:txBody>
      </p:sp>
      <p:pic>
        <p:nvPicPr>
          <p:cNvPr id="18" name="รูปภาพ 17" descr="403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882" y="3411507"/>
            <a:ext cx="1665653" cy="1731993"/>
          </a:xfrm>
          <a:prstGeom prst="rect">
            <a:avLst/>
          </a:prstGeom>
        </p:spPr>
      </p:pic>
      <p:pic>
        <p:nvPicPr>
          <p:cNvPr id="20" name="รูปภาพ 19" descr="403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04" y="3411505"/>
            <a:ext cx="1524484" cy="1718034"/>
          </a:xfrm>
          <a:prstGeom prst="rect">
            <a:avLst/>
          </a:prstGeom>
        </p:spPr>
      </p:pic>
      <p:pic>
        <p:nvPicPr>
          <p:cNvPr id="21" name="รูปภาพ 20" descr="40334.jpg"/>
          <p:cNvPicPr>
            <a:picLocks noChangeAspect="1"/>
          </p:cNvPicPr>
          <p:nvPr/>
        </p:nvPicPr>
        <p:blipFill>
          <a:blip r:embed="rId5"/>
          <a:srcRect l="1900" t="2863" r="1042" b="12389"/>
          <a:stretch>
            <a:fillRect/>
          </a:stretch>
        </p:blipFill>
        <p:spPr>
          <a:xfrm>
            <a:off x="3039867" y="3411506"/>
            <a:ext cx="2333975" cy="1718035"/>
          </a:xfrm>
          <a:prstGeom prst="rect">
            <a:avLst/>
          </a:prstGeom>
        </p:spPr>
      </p:pic>
      <p:pic>
        <p:nvPicPr>
          <p:cNvPr id="22" name="รูปภาพ 21" descr="9309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0823" y="4205342"/>
            <a:ext cx="1043177" cy="938158"/>
          </a:xfrm>
          <a:prstGeom prst="rect">
            <a:avLst/>
          </a:prstGeom>
        </p:spPr>
      </p:pic>
      <p:pic>
        <p:nvPicPr>
          <p:cNvPr id="23" name="รูปภาพ 22" descr="9316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2614" y="3411507"/>
            <a:ext cx="1058209" cy="793834"/>
          </a:xfrm>
          <a:prstGeom prst="rect">
            <a:avLst/>
          </a:prstGeom>
        </p:spPr>
      </p:pic>
      <p:pic>
        <p:nvPicPr>
          <p:cNvPr id="24" name="รูปภาพ 23" descr="9309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0536" y="4191384"/>
            <a:ext cx="1060288" cy="938158"/>
          </a:xfrm>
          <a:prstGeom prst="rect">
            <a:avLst/>
          </a:prstGeom>
        </p:spPr>
      </p:pic>
      <p:pic>
        <p:nvPicPr>
          <p:cNvPr id="26" name="รูปภาพ 25" descr="93099.jpg"/>
          <p:cNvPicPr>
            <a:picLocks noChangeAspect="1"/>
          </p:cNvPicPr>
          <p:nvPr/>
        </p:nvPicPr>
        <p:blipFill>
          <a:blip r:embed="rId9"/>
          <a:srcRect l="14298" t="18333" r="19715" b="9074"/>
          <a:stretch>
            <a:fillRect/>
          </a:stretch>
        </p:blipFill>
        <p:spPr>
          <a:xfrm>
            <a:off x="8100823" y="3411507"/>
            <a:ext cx="1043177" cy="793835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4DF491C-2BC5-82E0-FC20-068CBF05B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8E0CFB7D-78B4-A6C4-51A4-C7472F64BF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725128" y="4198"/>
            <a:ext cx="7403689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2170877" y="1213565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52F1E7D4-F66E-250C-D436-18378F9E8514}"/>
              </a:ext>
            </a:extLst>
          </p:cNvPr>
          <p:cNvSpPr txBox="1"/>
          <p:nvPr/>
        </p:nvSpPr>
        <p:spPr>
          <a:xfrm>
            <a:off x="2126972" y="447889"/>
            <a:ext cx="6856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กิจกรรมที่ 5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F1A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3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)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 งานปลูกรักษาทรัพยากร ที่ได้จากการสำรวจเก็บรวบรวม 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126972" y="1414825"/>
            <a:ext cx="68566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กิจกรรมที่ 1 ลงพื้นที่สำรวจศูนย์ศึกษาธรรมชาติบ้านท่าเยี่ยม พื้นที่ 6 ไร่ อ.แวงใหญ่ จ.ขอนแก่น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21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	   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จำนวนเป้าหมาย  5 ชนิด ประจำปี พ.ศ. 2466</a:t>
            </a:r>
          </a:p>
        </p:txBody>
      </p:sp>
      <p:pic>
        <p:nvPicPr>
          <p:cNvPr id="5" name="รูปภาพ 4" descr="รูปภาพประกอบด้วย ข้อความ, จำนวน, แผนภาพ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21193D5-CB6E-A619-F473-72481532DA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7" t="8445" r="4065" b="60528"/>
          <a:stretch/>
        </p:blipFill>
        <p:spPr>
          <a:xfrm>
            <a:off x="1873698" y="2636031"/>
            <a:ext cx="7255119" cy="178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26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040" y="309563"/>
            <a:ext cx="7143960" cy="870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5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อพ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สธ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 </a:t>
            </a:r>
            <a:r>
              <a:rPr kumimoji="0" lang="th-TH" sz="157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วิทยาลัยบัณฑิตเอเซีย </a:t>
            </a:r>
            <a:r>
              <a:rPr kumimoji="0" lang="th-TH" sz="157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กับ อพ</a:t>
            </a:r>
            <a:r>
              <a:rPr kumimoji="0" lang="en-US" sz="157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</a:t>
            </a:r>
            <a:r>
              <a:rPr kumimoji="0" lang="th-TH" sz="157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สธ</a:t>
            </a:r>
            <a:r>
              <a:rPr kumimoji="0" lang="en-US" sz="1575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</a:t>
            </a:r>
            <a:r>
              <a:rPr kumimoji="0" lang="th-TH" sz="157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เทคโนพล  ได้ร่วมกันดำเนินการสำรวจต้นไม้ ณ ศูนย์ศึกษาธรรมชาติสิ่งแวดล้อม บ้านท่าเยี่ยม อ</a:t>
            </a:r>
            <a:r>
              <a:rPr kumimoji="0" lang="en-US" sz="157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</a:t>
            </a:r>
            <a:r>
              <a:rPr kumimoji="0" lang="th-TH" sz="157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ชนบท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6191" y="1343025"/>
            <a:ext cx="71439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 New" panose="020B0500040200020003" pitchFamily="34" charset="-34"/>
                <a:cs typeface="TH Sarabun New" panose="020B0500040200020003" pitchFamily="34" charset="-34"/>
                <a:sym typeface="Arial" panose="020B0604020202020204"/>
              </a:rPr>
              <a:t>       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วันที่ </a:t>
            </a: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23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พฤศจิกายน 2566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อพ</a:t>
            </a:r>
            <a:r>
              <a:rPr kumimoji="0" lang="en-US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สธ</a:t>
            </a:r>
            <a:r>
              <a:rPr kumimoji="0" lang="en-US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วิทยาลัยบัณฑิตเอเซีย นำโดยท่าน ดร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ชวลิต หงส์ยนต์ และคณะ  ได้เข้าร่วมกับ</a:t>
            </a:r>
            <a:r>
              <a:rPr kumimoji="0" lang="th-TH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ทีม  อพ</a:t>
            </a:r>
            <a:r>
              <a:rPr kumimoji="0" lang="en-US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สธ</a:t>
            </a:r>
            <a:r>
              <a:rPr kumimoji="0" lang="en-US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เทคโนพล เพื่อสำรวจต้นไม้ ณ ศูนย์ศึกษาธรรมชาติสิ่งแวดล้อม บ้านท่าเยี่ยม อ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ชนบท โดยได้สำรวจต้นไม้ จำนวน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6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ไร่ แยกเป็น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4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แนวเขต นับต้นไม้ยืนต้นครบทั้ง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4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แนวเขต และวัดพิกัดต้นไม้เสร็จแล้วจำนวน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2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แนวเขต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0" y="3153318"/>
            <a:ext cx="1876425" cy="1637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t="31389"/>
          <a:stretch>
            <a:fillRect/>
          </a:stretch>
        </p:blipFill>
        <p:spPr bwMode="auto">
          <a:xfrm>
            <a:off x="3186113" y="3133725"/>
            <a:ext cx="1878117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3166" y="3152775"/>
            <a:ext cx="2140835" cy="161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 t="18344"/>
          <a:stretch>
            <a:fillRect/>
          </a:stretch>
        </p:blipFill>
        <p:spPr bwMode="auto">
          <a:xfrm>
            <a:off x="5095875" y="3143250"/>
            <a:ext cx="19145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27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3799744A-A403-F31A-74A9-0EB6E87CF84F}"/>
              </a:ext>
            </a:extLst>
          </p:cNvPr>
          <p:cNvSpPr/>
          <p:nvPr/>
        </p:nvSpPr>
        <p:spPr>
          <a:xfrm>
            <a:off x="1725128" y="4198"/>
            <a:ext cx="7403689" cy="5143500"/>
          </a:xfrm>
          <a:prstGeom prst="rect">
            <a:avLst/>
          </a:prstGeom>
          <a:solidFill>
            <a:srgbClr val="6D10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 panose="020B060402020202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7D1FDC-5D47-A6A8-59D6-E166A9A9BC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13178" b="2412"/>
          <a:stretch/>
        </p:blipFill>
        <p:spPr bwMode="auto">
          <a:xfrm>
            <a:off x="1" y="416378"/>
            <a:ext cx="1602533" cy="212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5D372A70-9AB1-1F87-153D-A980930F1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6" y="2763347"/>
            <a:ext cx="1310360" cy="1319066"/>
          </a:xfrm>
          <a:prstGeom prst="rect">
            <a:avLst/>
          </a:prstGeom>
        </p:spPr>
      </p:pic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5647E42F-A4EB-9684-F43A-91BE79323B8B}"/>
              </a:ext>
            </a:extLst>
          </p:cNvPr>
          <p:cNvCxnSpPr>
            <a:cxnSpLocks/>
          </p:cNvCxnSpPr>
          <p:nvPr/>
        </p:nvCxnSpPr>
        <p:spPr>
          <a:xfrm>
            <a:off x="2170877" y="1213565"/>
            <a:ext cx="67688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">
            <a:extLst>
              <a:ext uri="{FF2B5EF4-FFF2-40B4-BE49-F238E27FC236}">
                <a16:creationId xmlns:a16="http://schemas.microsoft.com/office/drawing/2014/main" id="{52F1E7D4-F66E-250C-D436-18378F9E8514}"/>
              </a:ext>
            </a:extLst>
          </p:cNvPr>
          <p:cNvSpPr txBox="1"/>
          <p:nvPr/>
        </p:nvSpPr>
        <p:spPr>
          <a:xfrm>
            <a:off x="2126972" y="447889"/>
            <a:ext cx="6856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thai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กิจกรรมที่ </a:t>
            </a:r>
            <a:r>
              <a:rPr lang="th-TH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7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F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3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A</a:t>
            </a:r>
            <a:r>
              <a:rPr lang="th-TH" sz="1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ea typeface="+mn-ea"/>
                <a:cs typeface="Prompt" panose="00000500000000000000" pitchFamily="2" charset="-34"/>
              </a:rPr>
              <a:t>7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)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ea typeface="+mn-ea"/>
                <a:cs typeface="Prompt" panose="00000500000000000000" pitchFamily="2" charset="-34"/>
                <a:sym typeface="Arial" panose="020B0604020202020204"/>
              </a:rPr>
              <a:t> งานสวนพฤกษศาสตร์โรงเรียน วิทยาลัยบัณฑิตเอเซีย</a:t>
            </a:r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86993139-C255-C6A1-41D0-846234852448}"/>
              </a:ext>
            </a:extLst>
          </p:cNvPr>
          <p:cNvSpPr/>
          <p:nvPr/>
        </p:nvSpPr>
        <p:spPr>
          <a:xfrm>
            <a:off x="2126972" y="1414825"/>
            <a:ext cx="685669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21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กิจกรรมพิเศษ กิจกรรม </a:t>
            </a:r>
            <a:r>
              <a:rPr lang="en-US" sz="21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CAS </a:t>
            </a:r>
            <a:r>
              <a:rPr lang="th-TH" sz="21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ร่วมใจร่วมขยายพันธุ์ “ม่วงเทพรัตน์” ณ วิทยาลัยบัณฑิตเอเซีย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lang="th-TH" sz="2100" dirty="0">
                <a:solidFill>
                  <a:prstClr val="white"/>
                </a:solidFill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</a:rPr>
              <a:t>กิจกรรมที่ 1 เข้ารับการอรม ศึกษา เรียนรู้ รูปแบบการดำเนินงาน ประจำปี พ.ศ. 2466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IT๙" panose="020B0500040200020003" pitchFamily="34" charset="-34"/>
                <a:ea typeface="+mn-ea"/>
                <a:cs typeface="TH SarabunIT๙" panose="020B0500040200020003" pitchFamily="34" charset="-34"/>
                <a:sym typeface="Arial" panose="020B0604020202020204"/>
              </a:rPr>
              <a:t>กิจกรรมที่ 2 สำรวจและทำป้ายชื่อพรรณไม้ </a:t>
            </a:r>
          </a:p>
        </p:txBody>
      </p:sp>
      <p:pic>
        <p:nvPicPr>
          <p:cNvPr id="4" name="รูปภาพ 3" descr="รูปภาพประกอบด้วย ข้อความ, จำนวน, แผนภาพ, ขนาน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8F1117-5F98-F3DD-B2E6-4D77860AB4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7" t="57197" r="4065" b="16000"/>
          <a:stretch/>
        </p:blipFill>
        <p:spPr>
          <a:xfrm>
            <a:off x="1799412" y="2797259"/>
            <a:ext cx="7255119" cy="153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08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61BF50EB-594A-4D94-90C5-1BD885CCED04}" type="slidenum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Poppins" panose="0000050000000000000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25</a:t>
            </a:fld>
            <a:endParaRPr kumimoji="0" lang="en-US" sz="1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mpt" panose="00000500000000000000" pitchFamily="2" charset="-34"/>
              <a:cs typeface="Prompt" panose="00000500000000000000" pitchFamily="2" charset="-34"/>
              <a:sym typeface="Poppins" panose="0000050000000000000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1599306" y="186461"/>
            <a:ext cx="73877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เข้าร่วมการสัมนาแลกเปลี่ยนเรียนรู้การดำเนินงานเครือข่ายเชิงประเด็นโครงการอนุรักษ์พันธุกรรมพืชอันเนื่องมาจากพระราชดำริ ร่วมกับเครือข่ายภาคตะวันออกเฉียงเหนือตอนบน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55423" y="1504291"/>
            <a:ext cx="73474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        วันที่ 2-3 กันยายน 2566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วิทยาลัยบัณฑิตเอเซีย เข้าร่วมการสัมมนาแลกเปลี่ยนเรียนรู้การดำเนินงานเครือข่ายเชิงประเด็นโครงการอนุรักษ์พันธุกรรมพืชอันเนื่องมาจากพระราชดำริ</a:t>
            </a:r>
            <a:r>
              <a:rPr kumimoji="0" lang="th-TH" sz="2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ฯ อพ.สธ.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เครือข่ายภาคตะวันออกเฉียงเหนือตอนบน ในวันที่ 2-3 กันยายน 2566 ณ มหาวิทยาลัยมหาสารคาม</a:t>
            </a:r>
          </a:p>
        </p:txBody>
      </p:sp>
      <p:pic>
        <p:nvPicPr>
          <p:cNvPr id="6146" name="Picture 2" descr="อาจเป็นรูปภาพของ 2 คน และ ข้อความ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5385" y="3266863"/>
            <a:ext cx="1752857" cy="1703126"/>
          </a:xfrm>
          <a:prstGeom prst="rect">
            <a:avLst/>
          </a:prstGeom>
          <a:noFill/>
        </p:spPr>
      </p:pic>
      <p:pic>
        <p:nvPicPr>
          <p:cNvPr id="14" name="รูปภาพ 13" descr="373059638_143595588808620_6372385662856485758_n.jpg"/>
          <p:cNvPicPr>
            <a:picLocks noChangeAspect="1"/>
          </p:cNvPicPr>
          <p:nvPr/>
        </p:nvPicPr>
        <p:blipFill>
          <a:blip r:embed="rId4"/>
          <a:srcRect l="4298" r="15708"/>
          <a:stretch>
            <a:fillRect/>
          </a:stretch>
        </p:blipFill>
        <p:spPr>
          <a:xfrm>
            <a:off x="3568242" y="3266863"/>
            <a:ext cx="1852069" cy="1690176"/>
          </a:xfrm>
          <a:prstGeom prst="rect">
            <a:avLst/>
          </a:prstGeom>
        </p:spPr>
      </p:pic>
      <p:pic>
        <p:nvPicPr>
          <p:cNvPr id="15" name="รูปภาพ 14" descr="375022575_143595618808617_4243845651717244551_n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311" y="3188980"/>
            <a:ext cx="1870039" cy="1683698"/>
          </a:xfrm>
          <a:prstGeom prst="rect">
            <a:avLst/>
          </a:prstGeom>
        </p:spPr>
      </p:pic>
      <p:pic>
        <p:nvPicPr>
          <p:cNvPr id="17" name="รูปภาพ 16" descr="375294198_143596285475217_2583724314257136961_n.jpg"/>
          <p:cNvPicPr>
            <a:picLocks noChangeAspect="1"/>
          </p:cNvPicPr>
          <p:nvPr/>
        </p:nvPicPr>
        <p:blipFill>
          <a:blip r:embed="rId6"/>
          <a:srcRect t="7111"/>
          <a:stretch>
            <a:fillRect/>
          </a:stretch>
        </p:blipFill>
        <p:spPr>
          <a:xfrm>
            <a:off x="7290350" y="3188980"/>
            <a:ext cx="1450599" cy="1679596"/>
          </a:xfrm>
          <a:prstGeom prst="rect">
            <a:avLst/>
          </a:prstGeom>
        </p:spPr>
      </p:pic>
      <p:pic>
        <p:nvPicPr>
          <p:cNvPr id="2" name="รูปภาพ 1" descr="375022575_143595618808617_4243845651717244551_n (1).jpg">
            <a:extLst>
              <a:ext uri="{FF2B5EF4-FFF2-40B4-BE49-F238E27FC236}">
                <a16:creationId xmlns:a16="http://schemas.microsoft.com/office/drawing/2014/main" id="{32EACE58-71E7-BAB3-DADE-6D1A087F0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3145" y="3270965"/>
            <a:ext cx="1870039" cy="1683698"/>
          </a:xfrm>
          <a:prstGeom prst="rect">
            <a:avLst/>
          </a:prstGeom>
        </p:spPr>
      </p:pic>
      <p:pic>
        <p:nvPicPr>
          <p:cNvPr id="16" name="รูปภาพ 15" descr="375294198_143596285475217_2583724314257136961_n.jpg">
            <a:extLst>
              <a:ext uri="{FF2B5EF4-FFF2-40B4-BE49-F238E27FC236}">
                <a16:creationId xmlns:a16="http://schemas.microsoft.com/office/drawing/2014/main" id="{4E3F19F9-23FD-A579-DB84-97977EB19C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111"/>
          <a:stretch>
            <a:fillRect/>
          </a:stretch>
        </p:blipFill>
        <p:spPr>
          <a:xfrm>
            <a:off x="7243184" y="3270965"/>
            <a:ext cx="1450599" cy="1679596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09C5572B-42A5-EB68-E47C-332D41630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CDE8DA71-86FE-FC0F-6C8A-9239443D9B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293489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F50EB-594A-4D94-90C5-1BD885CCED04}" type="slidenum">
              <a:rPr lang="en-US" smtClean="0"/>
              <a:t>26</a:t>
            </a:fld>
            <a:endParaRPr lang="en-US"/>
          </a:p>
        </p:txBody>
      </p:sp>
      <p:sp>
        <p:nvSpPr>
          <p:cNvPr id="10" name="TextBox 3"/>
          <p:cNvSpPr txBox="1"/>
          <p:nvPr/>
        </p:nvSpPr>
        <p:spPr>
          <a:xfrm>
            <a:off x="1306536" y="285750"/>
            <a:ext cx="7723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กิจกรรม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CAS 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ร่วมใจร่วมขยายพันธุ์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“</a:t>
            </a: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ม่วงเทพรัตน์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” </a:t>
            </a:r>
            <a:endParaRPr lang="th-TH" sz="2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r>
              <a:rPr lang="th-TH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ณ วิทยาลัยบัณฑิตเอเซีย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1459062" y="1212849"/>
            <a:ext cx="7570637" cy="1364432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r>
              <a:rPr lang="th-TH" sz="21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27 กันยายน 2566</a:t>
            </a:r>
            <a:r>
              <a:rPr lang="th-TH" sz="21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</a:p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กิจกรรมเสริมพิเศษจากการดำเนินงานตามแผนแม่บทระยะ 5 ปีที่เจ็ด กิจกรรม </a:t>
            </a:r>
            <a:r>
              <a:rPr lang="en-US" sz="210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F1A2 </a:t>
            </a:r>
            <a:r>
              <a:rPr lang="th-TH" sz="210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อพ.สธ 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ร่วมกับคณะวิทยาศาสตร์และเทคโนโลยี พร้อม นักศึกษา คณาจารย์และบุคลากร ร่วมใจ</a:t>
            </a:r>
          </a:p>
          <a:p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สวมเสื้อม่วง เข้าร่วมกิจกรรรม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CAS 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ร่วมใจการขยายพันธุ์ 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“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ม่วงเทพรัตน์</a:t>
            </a:r>
            <a:r>
              <a:rPr lang="en-US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”</a:t>
            </a:r>
            <a:r>
              <a:rPr lang="th-TH" sz="2100" dirty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ณ วิทยาลัยบัณฑิตเอเซีย</a:t>
            </a:r>
          </a:p>
        </p:txBody>
      </p:sp>
      <p:pic>
        <p:nvPicPr>
          <p:cNvPr id="22530" name="Picture 2" descr="อาจเป็นรูปภาพของ ดอกบอลลูนฟลาวเวอร์, ฟอร์เก็ตมีน็อต และ ข้อความ"/>
          <p:cNvPicPr>
            <a:picLocks noChangeAspect="1" noChangeArrowheads="1"/>
          </p:cNvPicPr>
          <p:nvPr/>
        </p:nvPicPr>
        <p:blipFill>
          <a:blip r:embed="rId3"/>
          <a:srcRect l="10117" b="4082"/>
          <a:stretch>
            <a:fillRect/>
          </a:stretch>
        </p:blipFill>
        <p:spPr bwMode="auto">
          <a:xfrm>
            <a:off x="4295104" y="2989552"/>
            <a:ext cx="1681964" cy="1882198"/>
          </a:xfrm>
          <a:prstGeom prst="rect">
            <a:avLst/>
          </a:prstGeom>
          <a:noFill/>
        </p:spPr>
      </p:pic>
      <p:pic>
        <p:nvPicPr>
          <p:cNvPr id="22532" name="Picture 4" descr="อาจเป็นรูปภาพของ 4 คน และ ข้อความ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49863" y="2989551"/>
            <a:ext cx="1400455" cy="919049"/>
          </a:xfrm>
          <a:prstGeom prst="rect">
            <a:avLst/>
          </a:prstGeom>
          <a:noFill/>
        </p:spPr>
      </p:pic>
      <p:pic>
        <p:nvPicPr>
          <p:cNvPr id="22534" name="Picture 6" descr="อาจเป็นรูปภาพของ 5 คน, ชวนชม และ ต้นกล้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62088" y="3908600"/>
            <a:ext cx="1388929" cy="952879"/>
          </a:xfrm>
          <a:prstGeom prst="rect">
            <a:avLst/>
          </a:prstGeom>
          <a:noFill/>
        </p:spPr>
      </p:pic>
      <p:pic>
        <p:nvPicPr>
          <p:cNvPr id="22538" name="Picture 10" descr="อาจเป็นรูปภาพของ 7 คน และ ข้อความ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77068" y="2989552"/>
            <a:ext cx="2056352" cy="1882198"/>
          </a:xfrm>
          <a:prstGeom prst="rect">
            <a:avLst/>
          </a:prstGeom>
          <a:noFill/>
        </p:spPr>
      </p:pic>
      <p:pic>
        <p:nvPicPr>
          <p:cNvPr id="22540" name="Picture 12" descr="อาจเป็นรูปภาพของ 2 คน, เจลาโต้ และ ข้อความ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50319" y="2989552"/>
            <a:ext cx="1144786" cy="911988"/>
          </a:xfrm>
          <a:prstGeom prst="rect">
            <a:avLst/>
          </a:prstGeom>
          <a:noFill/>
        </p:spPr>
      </p:pic>
      <p:pic>
        <p:nvPicPr>
          <p:cNvPr id="22542" name="Picture 14" descr="อาจเป็นรูปภาพของ 8 คน และ ข้อความ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50318" y="3908601"/>
            <a:ext cx="1144786" cy="952879"/>
          </a:xfrm>
          <a:prstGeom prst="rect">
            <a:avLst/>
          </a:prstGeom>
          <a:noFill/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AA38A03-1AD4-1AD2-70DA-EB2EA2C5B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AC5D34D7-090E-30BB-491B-9240CC3053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61BF50EB-594A-4D94-90C5-1BD885CCED04}" type="slidenum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Poppins" panose="0000050000000000000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27</a:t>
            </a:fld>
            <a:endParaRPr kumimoji="0" lang="en-US" sz="1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mpt" panose="00000500000000000000" pitchFamily="2" charset="-34"/>
              <a:cs typeface="Prompt" panose="00000500000000000000" pitchFamily="2" charset="-34"/>
              <a:sym typeface="Poppins" panose="0000050000000000000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1537970" y="253365"/>
            <a:ext cx="77901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>
                <a:ln>
                  <a:noFill/>
                </a:ln>
                <a:solidFill>
                  <a:srgbClr val="66666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วิทยาลัยบัณฑิตเอเซีย เข้าร่วมการประชุมกลุ่มสนับสนุน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666666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rompt" panose="00000500000000000000" pitchFamily="2" charset="-34"/>
              <a:cs typeface="Prompt" panose="00000500000000000000" pitchFamily="2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>
                <a:ln>
                  <a:noFill/>
                </a:ln>
                <a:solidFill>
                  <a:srgbClr val="66666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การดำเนินงานฐานทรัพยากรท้องถิ่น หลักสูตร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66666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: </a:t>
            </a:r>
            <a:r>
              <a:rPr kumimoji="0" lang="th-TH" sz="2000" b="1" i="0" u="none" strike="noStrike" kern="0" cap="none" spc="0" normalizeH="0" baseline="0" noProof="0" dirty="0">
                <a:ln>
                  <a:noFill/>
                </a:ln>
                <a:solidFill>
                  <a:srgbClr val="66666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การวิเคราะห์ความ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>
                <a:ln>
                  <a:noFill/>
                </a:ln>
                <a:solidFill>
                  <a:srgbClr val="66666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สอดคล้อง และ การจัดทำแผนการดำเนินงานฐานทรัพยากรท้องถิ่น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000" b="1" i="0" u="none" strike="noStrike" kern="0" cap="none" spc="0" normalizeH="0" baseline="0" noProof="0" dirty="0">
                <a:ln>
                  <a:noFill/>
                </a:ln>
                <a:solidFill>
                  <a:srgbClr val="66666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ณ มหาวิทยาลัยขอนแก่น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1585595" y="1767205"/>
            <a:ext cx="7444105" cy="1470025"/>
          </a:xfrm>
          <a:prstGeom prst="rect">
            <a:avLst/>
          </a:prstGeom>
          <a:noFill/>
        </p:spPr>
        <p:txBody>
          <a:bodyPr wrap="square" lIns="71076" tIns="35538" rIns="71076" bIns="3553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   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     วันที่ 9 พฤศจิกายน 2566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วิทยาลัยบัณฑิตเอเซีย เข้าร่วมการประชุมกลุ่มสนับสนุน 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"การดำเนินงานฐานทรัพยากรท้องถิ่น หลักสูตร : การวิเคราะห์ความสอดคล้องและจัดทำแผนการดำเนินงานฐานทรัพยากรท้องถิ่น” 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อพ.สธ. ณ ห้องประชุมสิริคุณากร 3 อาคารสิริคุณากร มหาวิทยาลัยขอนแก่น จังหวัดขอนแก่น</a:t>
            </a:r>
          </a:p>
        </p:txBody>
      </p:sp>
      <p:pic>
        <p:nvPicPr>
          <p:cNvPr id="22530" name="Picture 2" descr="อาจเป็นรูปภาพของ 2 คน และ ข้อความ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2850" y="3430905"/>
            <a:ext cx="1961515" cy="1581150"/>
          </a:xfrm>
          <a:prstGeom prst="rect">
            <a:avLst/>
          </a:prstGeom>
          <a:noFill/>
        </p:spPr>
      </p:pic>
      <p:pic>
        <p:nvPicPr>
          <p:cNvPr id="22532" name="Picture 4" descr="อาจเป็นรูปภาพของ 13 คน และ ผู้คนกำลังอ่านหนังสือ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4365" y="3429000"/>
            <a:ext cx="1884045" cy="1581150"/>
          </a:xfrm>
          <a:prstGeom prst="rect">
            <a:avLst/>
          </a:prstGeom>
          <a:noFill/>
        </p:spPr>
      </p:pic>
      <p:pic>
        <p:nvPicPr>
          <p:cNvPr id="22534" name="Picture 6" descr="อาจเป็นรูปภาพของ 11 คน, ผู้คนกำลังอ่านหนังสือ และ ข้อความ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58410" y="3430905"/>
            <a:ext cx="1985645" cy="1579245"/>
          </a:xfrm>
          <a:prstGeom prst="rect">
            <a:avLst/>
          </a:prstGeom>
          <a:noFill/>
        </p:spPr>
      </p:pic>
      <p:pic>
        <p:nvPicPr>
          <p:cNvPr id="22536" name="Picture 8" descr="อาจเป็นรูปภาพของ 6 คน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44055" y="3430905"/>
            <a:ext cx="1985645" cy="1581150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28539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514475" y="0"/>
            <a:ext cx="7629525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  <a:sym typeface="Arial" panose="020B0604020202020204"/>
            </a:endParaRPr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7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  <a:sym typeface="Arial" panose="020B0604020202020204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1478160" y="138113"/>
            <a:ext cx="7484865" cy="1152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5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</a:t>
            </a:r>
            <a:r>
              <a:rPr kumimoji="0" lang="th-TH" sz="1575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วิทยาลัยบัณฑิตเอเซีย เข้าร่วมการประชุมวิชาการและนิทรรศการสวนพฤกษศาสตร์โรงเรียนและฐานทรัพยากรท้องถิ่น ระดับภูมิภาค ครั้งที่ 7 ปี 2566 ณ หอประชุมทีปังกรรัศมีโชติ มหาวิทยาลัยราชภัฏเซียงใหม่ ศูนย์แม่ริม อำเภอแม่ริม จังหวัดเซียงใหม่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4475" y="1331089"/>
            <a:ext cx="727255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           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วันที่ </a:t>
            </a: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21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พฤศจิกายน 2566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วิทยาลัยบัณฑิตเอเซีย นำโดย ดร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ชวลิต หงษ์ยนต์ ได้เข้าร่วมการประชุมวิชาการและนิทรรศการสวนพฤกษศาสตร์โรงเรียนและฐานทรัพยากรท้องถิ่น ระดับภูมิภาค ครั้งที่ 7 ปี 2566 ณ หอประชุมทีปังกรรัศมีโชติ มหาวิทยาลัยราชภัฏเซียงใหม่  ศูนย์แม่ริม อำเภอแม่ริม จังหวัดเซียงใหม่</a:t>
            </a:r>
          </a:p>
        </p:txBody>
      </p:sp>
      <p:pic>
        <p:nvPicPr>
          <p:cNvPr id="13" name="รูปภาพ 12" descr="LINE_P20231122_1024111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160" y="2981325"/>
            <a:ext cx="2493765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 descr="LINE_P20231122_102411164.jpg"/>
          <p:cNvPicPr>
            <a:picLocks noChangeAspect="1"/>
          </p:cNvPicPr>
          <p:nvPr/>
        </p:nvPicPr>
        <p:blipFill>
          <a:blip r:embed="rId3"/>
          <a:srcRect r="22317"/>
          <a:stretch>
            <a:fillRect/>
          </a:stretch>
        </p:blipFill>
        <p:spPr>
          <a:xfrm>
            <a:off x="4019550" y="2933700"/>
            <a:ext cx="2533649" cy="204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รูปภาพ 14" descr="LINE_P20231122_10241108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300" y="2924175"/>
            <a:ext cx="25527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สี่เหลี่ยมผืนผ้า 16"/>
          <p:cNvSpPr/>
          <p:nvPr/>
        </p:nvSpPr>
        <p:spPr>
          <a:xfrm>
            <a:off x="0" y="0"/>
            <a:ext cx="17145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  <a:sym typeface="Arial" panose="020B0604020202020204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13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850195" y="0"/>
            <a:ext cx="729380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383047" y="625594"/>
            <a:ext cx="7760954" cy="301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h-TH" sz="24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ระเบียบวาระที่ </a:t>
            </a:r>
            <a:r>
              <a:rPr lang="en-US" sz="24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sz="24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เรื่องแจ้งเพื่อทราบ</a:t>
            </a:r>
            <a:endParaRPr lang="en-US" sz="2400" u="sng" dirty="0">
              <a:solidFill>
                <a:srgbClr val="0000C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>
              <a:defRPr/>
            </a:pPr>
            <a:r>
              <a:rPr lang="th-TH" sz="18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</a:t>
            </a:r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ดร.ชวลิต หงษ์ยนต์  ประธานที่ประชุม ได้กล่าวต่อที่ประชุมว่า จากการไปประชุมที่ ม.เซียงใหม่ ก็ได้รับความรู้หลากหลายที่จะนำมาประยุกต์ใช้กับโครงการ โครงการอนุรักษ์พันธุกรรมพืชอันเนื่องมาจากพระราชดำริ สมเด็จพระเทพรัตนราชสุดาฯ สยามบรมราช</a:t>
            </a:r>
            <a:r>
              <a:rPr lang="th-TH" sz="1800">
                <a:latin typeface="TH SarabunIT๙" panose="020B0500040200020003" pitchFamily="34" charset="-34"/>
                <a:cs typeface="TH SarabunIT๙" panose="020B0500040200020003" pitchFamily="34" charset="-34"/>
              </a:rPr>
              <a:t>กุมารี (อพ.สธ.</a:t>
            </a:r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และ</a:t>
            </a:r>
            <a:r>
              <a:rPr lang="th-TH" sz="18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จะมี </a:t>
            </a:r>
            <a:r>
              <a:rPr lang="en-US" sz="18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 </a:t>
            </a:r>
            <a:r>
              <a:rPr lang="th-TH" sz="18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เรื่องหลักๆที่จะกล่าวในที่ประชุม</a:t>
            </a:r>
            <a:r>
              <a:rPr lang="th-TH" sz="1800" b="1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คือ</a:t>
            </a:r>
          </a:p>
          <a:p>
            <a:r>
              <a:rPr lang="en-US" sz="18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</a:t>
            </a:r>
            <a:r>
              <a:rPr lang="en-US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</a:t>
            </a:r>
            <a:r>
              <a:rPr lang="th-TH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การสำรวจทรัพยากรทางกายภาพ ชีวภาพ และพืชท้องถิ่น  </a:t>
            </a:r>
            <a:endParaRPr lang="th-TH" sz="1800" b="1" u="sng" dirty="0">
              <a:solidFill>
                <a:srgbClr val="0000C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1800" b="1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</a:t>
            </a:r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โดยให้หาพืชท้องถิ่นที่จะนำมาเพื่อใช้ประโยชน์ ให้ครบวงจรที่สุด ยกตัวอย่าง เช่น  มหาวิทยาลัยขอนแก่น จะเลือกพืช ยางนา เพื่อนำมาเป็นพืชท้องถิ่นประจำมหาวิทยาลัย </a:t>
            </a:r>
          </a:p>
          <a:p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ดังนั้น</a:t>
            </a:r>
            <a:r>
              <a:rPr lang="th-TH" sz="1800"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 อพ</a:t>
            </a:r>
            <a:r>
              <a:rPr lang="en-US" sz="18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18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1800">
                <a:latin typeface="TH SarabunIT๙" panose="020B0500040200020003" pitchFamily="34" charset="-34"/>
                <a:cs typeface="TH SarabunIT๙" panose="020B0500040200020003" pitchFamily="34" charset="-34"/>
              </a:rPr>
              <a:t>. </a:t>
            </a:r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จึงจะขอเสนอพืชท้องถิ่น คือ </a:t>
            </a:r>
            <a:r>
              <a:rPr lang="en-US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“</a:t>
            </a:r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ต้นตะโก</a:t>
            </a:r>
            <a:r>
              <a:rPr lang="en-US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”</a:t>
            </a:r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ซึ่ง</a:t>
            </a:r>
            <a:r>
              <a:rPr lang="en-US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1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เป็นพืชที่มีอยู่มากภายในเทคโนพลฯ และมีสรรพคุณหลายอย่างที่ศึกษามา อาทิ เช่น เป็นยา  มีสารกระตุ้นความต้องการทางเพศ ปลูกง่าย </a:t>
            </a:r>
            <a:endParaRPr lang="en-US" sz="18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8" name="รูปภาพ 7" descr="maphab.jpg"/>
          <p:cNvPicPr>
            <a:picLocks noChangeAspect="1"/>
          </p:cNvPicPr>
          <p:nvPr/>
        </p:nvPicPr>
        <p:blipFill>
          <a:blip r:embed="rId2"/>
          <a:srcRect t="21296" r="7531"/>
          <a:stretch>
            <a:fillRect/>
          </a:stretch>
        </p:blipFill>
        <p:spPr>
          <a:xfrm>
            <a:off x="7119730" y="3474333"/>
            <a:ext cx="1905001" cy="1256692"/>
          </a:xfrm>
          <a:prstGeom prst="rect">
            <a:avLst/>
          </a:prstGeom>
        </p:spPr>
      </p:pic>
      <p:sp>
        <p:nvSpPr>
          <p:cNvPr id="9" name="TextBox 3"/>
          <p:cNvSpPr txBox="1"/>
          <p:nvPr/>
        </p:nvSpPr>
        <p:spPr>
          <a:xfrm>
            <a:off x="1266825" y="0"/>
            <a:ext cx="76295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สรุปรายงานการประชุมคณะทำงาน 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โครงการ อพ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สธ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วิทยาลัยบัณฑิตเอเซีย</a:t>
            </a:r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</a:p>
          <a:p>
            <a:pPr>
              <a:lnSpc>
                <a:spcPct val="150000"/>
              </a:lnSpc>
              <a:defRPr/>
            </a:pP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วันที่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28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พฤศจิกายน 2566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953250" y="4810125"/>
            <a:ext cx="2190750" cy="333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ต้นตะโก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7836" y="3550340"/>
            <a:ext cx="1843088" cy="117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740302" y="4797251"/>
            <a:ext cx="33337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การลงพื้นที่สำรวจต้นไม้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6156" y="3570632"/>
            <a:ext cx="2062018" cy="116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02081" y="3538332"/>
            <a:ext cx="1835841" cy="121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412045" y="228600"/>
            <a:ext cx="7293806" cy="391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7350" y="182499"/>
            <a:ext cx="7486650" cy="477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</a:t>
            </a:r>
            <a:r>
              <a:rPr lang="th-TH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. โครงการสวนพฤกษาศาสตร์  </a:t>
            </a:r>
          </a:p>
          <a:p>
            <a:r>
              <a:rPr lang="th-TH" sz="21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ซึ่งเป็นกิจกรรม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F3A8 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กรอบการสร้างจิตสำนึกในการอนุรักษ์ สนับสนุนโรงเรียนสมัครเข้าร่วมสนอง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พระราชดำริ อพ.สธ.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ในงานสวนพฤกษศาสตร์โรงเรียน ซึ่งวิทยาลัยฯ จะเริ่มทำโครงการอยู่ 3 ระดับ คือ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1. ระดับมัธยมต้น (โรงเรียนกระแสพัฒนา)	</a:t>
            </a:r>
            <a:endParaRPr lang="en-US" sz="21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2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. ระดับมัธยมปลาย (โรงเรียนในเขตเมืองพล)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3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. ระดับวิทยาลัย (วิทยาลัยเทคโนโลยีพลพณิชยการ)</a:t>
            </a:r>
          </a:p>
          <a:p>
            <a:endParaRPr lang="th-TH" sz="105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21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ในวันเสาร์ที่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23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ธันวาคม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2566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ที่จะถึงนี้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จะมีการจัดพิธีร่วมลงนามความร่วมมือทางวิชาการ และแต่งตั้งเป็นคณะอนุกรรมการ โครงการอนุรักษ์พันธุกรรมพืชอันเนื่องมาจากพระราชดำริ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ฯ (อพ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สธ)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ร่วมสร้างเครือข่ายกับโรงเรียน โดย มีวิทยาลัยบัณฑิตเอเซีย เป็นแม่ข่ายหลักในการจัดการเรียนรู้ เพื่อเป็นการสนับสนุนโรงเรียนสมัครเข้าร่วมสนอง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พระราชดำริ อพ.สธ.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โดยกิจกรรมจะจัดขึ้น ณ ธรรมศาลาแพทย์หญิงเพ็ญแข ชนะวงศ์ วิทยาลัยเทคโนโลยีพลพณิชยการ</a:t>
            </a:r>
          </a:p>
          <a:p>
            <a:pPr lvl="0"/>
            <a:r>
              <a:rPr lang="th-TH" sz="2100" dirty="0">
                <a:latin typeface="TH SarabunIT๙" panose="020B0500040200020003" pitchFamily="34" charset="-34"/>
                <a:ea typeface="Calibri" panose="020F0502020204030204" charset="0"/>
                <a:cs typeface="TH SarabunIT๙" panose="020B0500040200020003" pitchFamily="34" charset="-34"/>
              </a:rPr>
              <a:t>	และกิจกรรมที่จะดำเนินการต่อไป คือ จัดกิจกรรมอบรมให้กับเครือข่าย </a:t>
            </a:r>
            <a:r>
              <a:rPr lang="th-TH" sz="2100">
                <a:latin typeface="TH SarabunIT๙" panose="020B0500040200020003" pitchFamily="34" charset="-34"/>
                <a:ea typeface="Calibri" panose="020F0502020204030204" charset="0"/>
                <a:cs typeface="TH SarabunIT๙" panose="020B0500040200020003" pitchFamily="34" charset="-34"/>
              </a:rPr>
              <a:t>โครงการ อพ</a:t>
            </a:r>
            <a:r>
              <a:rPr lang="en-US" sz="2100">
                <a:latin typeface="TH SarabunIT๙" panose="020B0500040200020003" pitchFamily="34" charset="-34"/>
                <a:ea typeface="Calibri" panose="020F0502020204030204" charset="0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ea typeface="Calibri" panose="020F0502020204030204" charset="0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ea typeface="Calibri" panose="020F0502020204030204" charset="0"/>
                <a:cs typeface="TH SarabunIT๙" panose="020B0500040200020003" pitchFamily="34" charset="-34"/>
              </a:rPr>
              <a:t>.</a:t>
            </a:r>
            <a:r>
              <a:rPr lang="th-TH" sz="2100" dirty="0">
                <a:latin typeface="TH SarabunIT๙" panose="020B0500040200020003" pitchFamily="34" charset="-34"/>
                <a:ea typeface="Calibri" panose="020F0502020204030204" charset="0"/>
                <a:cs typeface="TH SarabunIT๙" panose="020B0500040200020003" pitchFamily="34" charset="-34"/>
              </a:rPr>
              <a:t>วิทยาลัยบัณฑิตเอเซีย โดยเชิญวิทยากรมาอบรม ให้ความรู้ ที่สามารถนำไปใช้ประโยชน์กับโครงการได้</a:t>
            </a:r>
            <a:endParaRPr lang="th-TH" sz="21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850195" y="0"/>
            <a:ext cx="729380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05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101"/>
          <a:stretch>
            <a:fillRect/>
          </a:stretch>
        </p:blipFill>
        <p:spPr bwMode="auto">
          <a:xfrm>
            <a:off x="1489710" y="80010"/>
            <a:ext cx="7564755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850195" y="0"/>
            <a:ext cx="729380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419225" y="543458"/>
            <a:ext cx="7381875" cy="4375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4950" y="190500"/>
            <a:ext cx="763905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ระเบียบวาระที่  </a:t>
            </a:r>
            <a:r>
              <a:rPr lang="en-US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 </a:t>
            </a:r>
            <a:r>
              <a:rPr lang="th-TH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เรื่องเพื่อพิจารณา</a:t>
            </a:r>
          </a:p>
          <a:p>
            <a:endParaRPr lang="en-US" sz="9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จากกิจกรรมสำรวจทรัพยากรท้องถิ่น ในปี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2566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จะรายงานการสำรวจในพื้นที่เมืองพล จำนวน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20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ไร่ และพื้นที่ วิทยาลัยบัณฑิตเอเซีย (อำเภอเมือง)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6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ไร่ โดยสำรวจ พืชไม้ยืนต้น พืชไม้ล้มลุก 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พืชไม้หนุ่ม ซึ่งทางเมืองพลได้สำรวจไม้ยืนต้นครบแล้ว พบว่ามีจำนวนไม้ยืนต้นทั้งหมด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50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ชนิด จำนวน </a:t>
            </a:r>
          </a:p>
          <a:p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417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ต้น  เมื่อสำรวจพืชครบแล้ว จะต้องมีการทำป้ายรหัสต้นไม้เพื่อติดต้นไม้ต้นที่สำรวจ และขั้นต่อไปจึง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จะดำเนินการสำรวจสัตว์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  <a:endParaRPr lang="th-TH" sz="21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 ดังนั้น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คณะทำงาน 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จึงมีการปรึกษาหารือในที่ประชุมเพื่อเตรียมแผนทำป้ายสำหรับติดต้นไม้ยืนต้น 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ให้กับ อพ.สธ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เทคโนพลฯ เพื่อให้เป็นไปตามแผน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F1A2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กิจกรรมสำรวจทำรหัสพิกัดทรัพยากรกายภาพ ชีวภาพ ซึ่งในที่ประชุมมีความเห็นว่า ให้เรียงจำนวนต้นไม้ที่มีจำนวนมากสุด ไปหาต้นที่มีจำนวนน้อยสุด และให้แยกกลุ่มสีเพื่อทำป้ายติดต้นไม้โดย ให้ใส่รหัสของต้นไม้</a:t>
            </a:r>
            <a:endParaRPr lang="en-US" sz="21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b="13137"/>
          <a:stretch>
            <a:fillRect/>
          </a:stretch>
        </p:blipFill>
        <p:spPr bwMode="auto">
          <a:xfrm>
            <a:off x="3243263" y="3562350"/>
            <a:ext cx="3252788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850195" y="0"/>
            <a:ext cx="729380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3043" y="323850"/>
            <a:ext cx="7536656" cy="465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850195" y="0"/>
            <a:ext cx="729380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125" y="451247"/>
            <a:ext cx="7629525" cy="4568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476375" y="0"/>
            <a:ext cx="7667625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419225" y="543458"/>
            <a:ext cx="7381875" cy="4375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4950" y="190500"/>
            <a:ext cx="7296150" cy="535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9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100" dirty="0"/>
          </a:p>
        </p:txBody>
      </p:sp>
      <p:sp>
        <p:nvSpPr>
          <p:cNvPr id="9" name="TextBox 8"/>
          <p:cNvSpPr txBox="1"/>
          <p:nvPr/>
        </p:nvSpPr>
        <p:spPr>
          <a:xfrm>
            <a:off x="1476374" y="238125"/>
            <a:ext cx="7534275" cy="42762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th-TH" sz="21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เมื่อวันที่ </a:t>
            </a:r>
            <a:r>
              <a:rPr lang="en-US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6 </a:t>
            </a:r>
            <a:r>
              <a:rPr lang="th-TH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ธันวาคม </a:t>
            </a:r>
            <a:r>
              <a:rPr lang="en-US" sz="21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2566 </a:t>
            </a:r>
            <a:endParaRPr lang="th-TH" sz="2100" b="1" u="sng" dirty="0">
              <a:solidFill>
                <a:srgbClr val="0000CC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2100" b="1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ทาง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คณะทำงาน 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ได้ดำเนินการในขั้นตอนทำเบิกค่าใช้จ่ายในการจัดทำป้ายชื่อใน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โครงการ 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และจัดซื้อวัสดุในการทำป้ายชื่อ โดยมีอุปกรณ์ที่ต้องใช้ในการทำป้ายชื่อดังนี้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	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1.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สังกะสีแผ่นเรียบหนา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0.3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มิล ขนาด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1.2 *2.4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ม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.   1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แผ่น 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      เพื่อจะนำมาตัดให้ได้ขนาด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A5 </a:t>
            </a:r>
          </a:p>
          <a:p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2.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สีสเปย์กระป๋อง 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3.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ขดลวดสำหรับแขวน</a:t>
            </a:r>
          </a:p>
          <a:p>
            <a:endParaRPr lang="th-TH" sz="21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เมื่อได้ วัสดุอุปกรณ์ครบแล้วจะนัดหมายคณะทำงาน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เพื่อดำเนินการทำป้ายชื่อติดต้นไม้ให้แล้วเสร็จ เพื่อที่จะนำป้าย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ชื่อไปติดตามต้นไม้ที่ได้สำรวจเรียบร้อยแล้ว ให้กับ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ทาง 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เทคโนพลฯ 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ทั้งนี้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ทาง 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(อำเภอเมือง) ก็จะดำเนินการสำรวจต้นไม้ภายในวิทยาลัยจำนวน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6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ไร่  และทำป้ายชื่อติดต้นไม้ เช่นเดียวกับ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ทาง 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เทคโนพลฯ</a:t>
            </a:r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</p:txBody>
      </p:sp>
      <p:pic>
        <p:nvPicPr>
          <p:cNvPr id="10" name="รูปภาพ 9"/>
          <p:cNvPicPr/>
          <p:nvPr/>
        </p:nvPicPr>
        <p:blipFill>
          <a:blip r:embed="rId2"/>
          <a:srcRect r="6952"/>
          <a:stretch>
            <a:fillRect/>
          </a:stretch>
        </p:blipFill>
        <p:spPr bwMode="auto">
          <a:xfrm>
            <a:off x="6278008" y="1747837"/>
            <a:ext cx="2523092" cy="145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272209" y="0"/>
            <a:ext cx="7871792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419225" y="543458"/>
            <a:ext cx="7381875" cy="4375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4950" y="190500"/>
            <a:ext cx="7296150" cy="535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9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100" dirty="0"/>
          </a:p>
        </p:txBody>
      </p:sp>
      <p:sp>
        <p:nvSpPr>
          <p:cNvPr id="9" name="TextBox 8"/>
          <p:cNvSpPr txBox="1"/>
          <p:nvPr/>
        </p:nvSpPr>
        <p:spPr>
          <a:xfrm>
            <a:off x="1333500" y="148461"/>
            <a:ext cx="7740162" cy="2522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ระเบียบวาระที่  </a:t>
            </a:r>
            <a:r>
              <a:rPr lang="en-US" sz="24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 </a:t>
            </a:r>
            <a:r>
              <a:rPr lang="th-TH" sz="2400" b="1" u="sng" dirty="0">
                <a:solidFill>
                  <a:srgbClr val="0000CC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เรื่องอื่นๆ</a:t>
            </a:r>
          </a:p>
          <a:p>
            <a:endParaRPr lang="en-US" sz="79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ดร. ชวลิต หงษ์ยนต์  ได้กล่าวต่อที่ประชุม อธิบายถึงรายละเอียด โครงการที่ยังทำต่อเนื่องอยู่ขณะนี้ คือ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1. การปลูกม่วงเทพรัตน์ ซึ่งตอนนี้ได้ฝากให้ทางเทศบาลช่วยดูแลรักษาให้ม่วงเทพรัตน์มีต้นแข็งแรง เกิดรากก่อน แล้วจึงจะนำมาลงกระถางให้กับบุคลากรแต่ละคณะที่ต้องการปลูกม่วงเทพรัตน์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2. กระถางที่เหลือ จะขอพันธุ์ไม้จากทางเทศบาล เพื่อนำไปปลูกและประดับภายในวิทยาลัย</a:t>
            </a:r>
          </a:p>
          <a:p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3. โครงการปลูกพืชผักสวนครัว แถวโรงอาหาร เพื่อบุคลากรในวิทยาลัยสามารถเก็บไปประกอบอาหารที่บ้านได้</a:t>
            </a:r>
          </a:p>
        </p:txBody>
      </p:sp>
      <p:pic>
        <p:nvPicPr>
          <p:cNvPr id="2" name="Picture 2" descr="C:\Users\KAT-Work\Desktop\นำเสนอ อพ.สธ.13-12-66\4592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8988" y="2722965"/>
            <a:ext cx="2318612" cy="2134783"/>
          </a:xfrm>
          <a:prstGeom prst="rect">
            <a:avLst/>
          </a:prstGeom>
          <a:noFill/>
        </p:spPr>
      </p:pic>
      <p:pic>
        <p:nvPicPr>
          <p:cNvPr id="1027" name="Picture 3" descr="C:\Users\KAT-Work\Desktop\นำเสนอ อพ.สธ.13-12-66\4592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6253" y="2712728"/>
            <a:ext cx="2644742" cy="2154545"/>
          </a:xfrm>
          <a:prstGeom prst="rect">
            <a:avLst/>
          </a:prstGeom>
          <a:noFill/>
        </p:spPr>
      </p:pic>
      <p:pic>
        <p:nvPicPr>
          <p:cNvPr id="1028" name="Picture 4" descr="C:\Users\KAT-Work\Desktop\นำเสนอ อพ.สธ.13-12-66\45929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5033" y="2715196"/>
            <a:ext cx="2591317" cy="2152080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/>
          <p:nvPr/>
        </p:nvSpPr>
        <p:spPr>
          <a:xfrm>
            <a:off x="1503045" y="454660"/>
            <a:ext cx="74599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500" b="1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การประชุมคณะทำงาน 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โครงการ อพ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สธ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 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วิทยาลัยบัณฑิตเอเซีย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3045" y="1301115"/>
            <a:ext cx="7459980" cy="1360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           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วันที่ </a:t>
            </a: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28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พฤศจิกายน 2566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10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IT๙" panose="020B0500040200020003" pitchFamily="34" charset="-34"/>
              <a:cs typeface="TH SarabunIT๙" panose="020B0500040200020003" pitchFamily="34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ได้มีการประชุมย่อยคณะทำงานโครงการ อพ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สธ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.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เพื่อเตรียมแผนทำป้ายสำหรับติดต้นไม้ยืนต้น ให้กับสถานศึกษาในเครือ อพ.สธ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 ตลอดจนงานสำรวจและงานอื่นๆ ที่จะดำเนินการต่อไป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" panose="020B0500040200020003" pitchFamily="34" charset="-34"/>
              <a:cs typeface="TH Sarabun New" panose="020B0500040200020003" pitchFamily="34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" panose="020B0500040200020003" pitchFamily="34" charset="-34"/>
              <a:cs typeface="TH Sarabun New" panose="020B0500040200020003" pitchFamily="34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" panose="020B0500040200020003" pitchFamily="34" charset="-34"/>
              <a:cs typeface="TH Sarabun New" panose="020B0500040200020003" pitchFamily="34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" panose="020B0500040200020003" pitchFamily="34" charset="-34"/>
              <a:cs typeface="TH Sarabun New" panose="020B0500040200020003" pitchFamily="34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" panose="020B0500040200020003" pitchFamily="34" charset="-34"/>
              <a:cs typeface="TH Sarabun New" panose="020B0500040200020003" pitchFamily="34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" panose="020B0500040200020003" pitchFamily="34" charset="-34"/>
              <a:cs typeface="TH Sarabun New" panose="020B0500040200020003" pitchFamily="34" charset="-34"/>
              <a:sym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th-TH" sz="2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" panose="020B0500040200020003" pitchFamily="34" charset="-34"/>
              <a:cs typeface="TH Sarabun New" panose="020B0500040200020003" pitchFamily="34" charset="-34"/>
              <a:sym typeface="Arial" panose="020B0604020202020204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8645" y="2694940"/>
            <a:ext cx="2583761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5425" y="2656840"/>
            <a:ext cx="2476500" cy="1819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2405" y="2694940"/>
            <a:ext cx="2543175" cy="178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054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0915" y="185738"/>
            <a:ext cx="71439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h-TH" sz="1575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อพ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สธ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วิทยาลัยบัณฑิตเอเซีย (อำเภอเมือง) ได้จัดกิจกรรมทำป้ายชื่อ ติดต้นไม้ 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ให้กับ อพ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สธ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เทคโนพลฯ</a:t>
            </a:r>
            <a:endParaRPr lang="th-TH" sz="157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0915" y="1262765"/>
            <a:ext cx="7143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1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</a:t>
            </a:r>
            <a:r>
              <a:rPr lang="en-US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</a:t>
            </a:r>
            <a:r>
              <a:rPr lang="th-TH" altLang="en-US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2-14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ธันวาคม 2566</a:t>
            </a:r>
          </a:p>
          <a:p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อพ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สธ</a:t>
            </a:r>
            <a:r>
              <a:rPr lang="en-US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.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วิทยาลัยบัณฑิตเอเซีย นำโดย ดร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.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ชวลิต หงส์ยนต์ และคณะทำงาน ได้ร่วมกันทำกิจกรรม “ป้ายชื่อติดต้นไม้ยืนต้น” 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ให้กับ อพ.สธ.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วิทยาลัยเทคโนโลยีพลพณิชการ เพื่อให้เป็นไปตามแผนม่บท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F1A2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กิจกรรมสำรวจทำรหัสพิกัดทรัพยากรกายภาพ ชีวภาพ และกิจกรรมที่ 7 </a:t>
            </a:r>
            <a:r>
              <a:rPr lang="en-US" alt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(F1A</a:t>
            </a:r>
            <a:r>
              <a:rPr lang="th-TH" alt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7</a:t>
            </a:r>
            <a:r>
              <a:rPr lang="en-US" alt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</a:t>
            </a:r>
            <a:r>
              <a:rPr lang="th-TH" alt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กิจกรรมสวนพฤกษ์ศาสตร์โรงเรียน “การทำป้ายชื่อพรรณไม้”</a:t>
            </a:r>
          </a:p>
        </p:txBody>
      </p:sp>
      <p:pic>
        <p:nvPicPr>
          <p:cNvPr id="2050" name="Picture 2" descr="C:\Users\KAT-Work\Desktop\466358.jpg"/>
          <p:cNvPicPr>
            <a:picLocks noChangeAspect="1" noChangeArrowheads="1"/>
          </p:cNvPicPr>
          <p:nvPr/>
        </p:nvPicPr>
        <p:blipFill>
          <a:blip r:embed="rId2"/>
          <a:srcRect r="14286"/>
          <a:stretch>
            <a:fillRect/>
          </a:stretch>
        </p:blipFill>
        <p:spPr bwMode="auto">
          <a:xfrm>
            <a:off x="3122930" y="3151163"/>
            <a:ext cx="2009775" cy="1777708"/>
          </a:xfrm>
          <a:prstGeom prst="rect">
            <a:avLst/>
          </a:prstGeom>
          <a:noFill/>
        </p:spPr>
      </p:pic>
      <p:pic>
        <p:nvPicPr>
          <p:cNvPr id="2053" name="Picture 5" descr="C:\Users\KAT-Work\Desktop\4663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4130" y="3157341"/>
            <a:ext cx="2162175" cy="1762004"/>
          </a:xfrm>
          <a:prstGeom prst="rect">
            <a:avLst/>
          </a:prstGeom>
          <a:noFill/>
        </p:spPr>
      </p:pic>
      <p:pic>
        <p:nvPicPr>
          <p:cNvPr id="2054" name="Picture 6" descr="C:\Users\KAT-Work\Desktop\4667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94880" y="3176392"/>
            <a:ext cx="1600199" cy="1762004"/>
          </a:xfrm>
          <a:prstGeom prst="rect">
            <a:avLst/>
          </a:prstGeom>
          <a:noFill/>
        </p:spPr>
      </p:pic>
      <p:pic>
        <p:nvPicPr>
          <p:cNvPr id="2055" name="Picture 7" descr="C:\Users\KAT-Work\Desktop\4662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70330" y="3151162"/>
            <a:ext cx="1743075" cy="177770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0915" y="185738"/>
            <a:ext cx="714396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กิจกรรมที่ 7 (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F1A7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)</a:t>
            </a:r>
            <a:r>
              <a:rPr lang="th-TH" sz="1800" b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อพ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สธ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วิทยาลัยบัณฑิตเอเซีย (อำเภอเมือง) ได้จัดกิจกรรมทำป้ายชื่อ ติดต้นไม้ ให้กับสถาบันใน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เครือ อพ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สธ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 </a:t>
            </a:r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วิทยาลัยเทคโนโลยีพลพาณิชยการ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0915" y="1610945"/>
            <a:ext cx="714396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1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19 ธันวาคม 2566 </a:t>
            </a:r>
          </a:p>
          <a:p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คณะกรรมการ อพ.สธ.ว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บอ. วิทยาเขตเมืองนำส่งเเละร่วมติดป้ายต้นไม้ยืนต้น </a:t>
            </a:r>
            <a:r>
              <a:rPr lang="th-TH" sz="210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ให้กับ อพ.สธ.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สถาบันในเครือ วิทยาลัยเทคโนโลยีพลพาณิชยการ </a:t>
            </a:r>
            <a:endParaRPr lang="th-TH" altLang="th-TH" sz="21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  <p:pic>
        <p:nvPicPr>
          <p:cNvPr id="3" name="รูปภาพ 2" descr="รูปภาพประกอบด้วย เสื้อผ้า, กลางแจ้ง, คน, ยานพาหนะทางบก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D2766F7-F952-3B3C-4139-AF929D4438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57" r="20892"/>
          <a:stretch/>
        </p:blipFill>
        <p:spPr>
          <a:xfrm>
            <a:off x="1464042" y="2897731"/>
            <a:ext cx="2105892" cy="1772637"/>
          </a:xfrm>
          <a:prstGeom prst="rect">
            <a:avLst/>
          </a:prstGeom>
        </p:spPr>
      </p:pic>
      <p:pic>
        <p:nvPicPr>
          <p:cNvPr id="9" name="รูปภาพ 8" descr="รูปภาพประกอบด้วย เสื้อผ้า, กลางแจ้ง, คน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6D8FC19-6BEC-E751-A8FF-40B908EC74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732"/>
          <a:stretch/>
        </p:blipFill>
        <p:spPr>
          <a:xfrm>
            <a:off x="3569934" y="2895011"/>
            <a:ext cx="1258375" cy="1772637"/>
          </a:xfrm>
          <a:prstGeom prst="rect">
            <a:avLst/>
          </a:prstGeom>
        </p:spPr>
      </p:pic>
      <p:pic>
        <p:nvPicPr>
          <p:cNvPr id="11" name="รูปภาพ 10" descr="รูปภาพประกอบด้วย เสื้อผ้า, คน, กลางแจ้ง, ชาย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C236B1F7-9D11-8EEB-E8AC-358428BD8B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8238"/>
          <a:stretch/>
        </p:blipFill>
        <p:spPr>
          <a:xfrm>
            <a:off x="4828309" y="2892291"/>
            <a:ext cx="1856509" cy="1775356"/>
          </a:xfrm>
          <a:prstGeom prst="rect">
            <a:avLst/>
          </a:prstGeom>
        </p:spPr>
      </p:pic>
      <p:pic>
        <p:nvPicPr>
          <p:cNvPr id="15" name="รูปภาพ 14" descr="รูปภาพประกอบด้วย เสื้อผ้า, คน, กลางแจ้ง, รองเท้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53FCAA0-E39B-8D6F-AA22-8B4DD3AC88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485" r="6522"/>
          <a:stretch/>
        </p:blipFill>
        <p:spPr>
          <a:xfrm>
            <a:off x="6684818" y="2902486"/>
            <a:ext cx="2022764" cy="176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605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7303" y="315278"/>
            <a:ext cx="4172426" cy="46705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thaiDist">
              <a:lnSpc>
                <a:spcPct val="150000"/>
              </a:lnSpc>
              <a:defRPr/>
            </a:pPr>
            <a:r>
              <a:rPr lang="th-TH" sz="157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กิจกรรมที่กำลังจะเกิดขึ้น ซึ่งเป็นกิจกรรมสำคัญกิจกรรมหนึ่ง ในแผนปฏิบัติการ คือการสำรวจทำรหัสพิกัดทรัพยากรกายภาพชีวภาพ (</a:t>
            </a:r>
            <a:r>
              <a:rPr lang="en-US" sz="157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F1A2)</a:t>
            </a:r>
            <a:r>
              <a:rPr lang="th-TH" sz="157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โครงการอนุรักษ์ พันธุกรรมพืชอันเนื่องมาจาก</a:t>
            </a:r>
            <a:r>
              <a:rPr lang="th-TH" sz="157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พระราชดำริ (อพ</a:t>
            </a:r>
            <a:r>
              <a:rPr lang="en-US" sz="157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.</a:t>
            </a:r>
            <a:r>
              <a:rPr lang="th-TH" sz="157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สธ)</a:t>
            </a:r>
            <a:endParaRPr lang="en-US" sz="157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 algn="thaiDist">
              <a:lnSpc>
                <a:spcPct val="150000"/>
              </a:lnSpc>
              <a:defRPr/>
            </a:pPr>
            <a:r>
              <a:rPr lang="th-TH" sz="21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27 ธันวาคม 2566</a:t>
            </a:r>
          </a:p>
          <a:p>
            <a:pPr algn="thaiDist">
              <a:defRPr/>
            </a:pPr>
            <a:r>
              <a:rPr lang="th-TH" sz="21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เพื่อให้การสำรวจทำพิกัดรหัสฯ (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F1A2)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ในส่วนของพื้นที่อำเภอเมือง เสร็จเรียบร้อยตามแผนฯ จึงได้กำหนดให้วันพุธที่ 27 ธันวาคม </a:t>
            </a:r>
            <a:r>
              <a:rPr lang="en-US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2566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เวลา 9.09 -10.39 น. ดำเนินกิจกรรมดังกล่าว โดยมี ดร.ชวลิต  หงส์ยนต์ และทีมงานเลขานุการโครงการฯ ร่วมดำเนินการและให้คำปรึกษา โดยมีคณะวิชาส่งบุคลากรและนักศึกษาเข้าร่วมกิจกรรมในวันดังกล่าว</a:t>
            </a:r>
          </a:p>
        </p:txBody>
      </p:sp>
      <p:pic>
        <p:nvPicPr>
          <p:cNvPr id="1026" name="Picture 2" descr="C:\Users\KAT-Work\Desktop\สีเขียว สีขาว ทันสมัย เทศกาล กาแฟ โปสเตอร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7365" y="267176"/>
            <a:ext cx="3362325" cy="4608671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0915" y="185738"/>
            <a:ext cx="714396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กิจกรรมที่ 1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F1A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2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)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 New" panose="020B0500040200020003" pitchFamily="34" charset="-34"/>
                <a:cs typeface="TH Sarabun New" panose="020B0500040200020003" pitchFamily="34" charset="-34"/>
                <a:sym typeface="Arial" panose="020B0604020202020204"/>
              </a:rPr>
              <a:t> 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อพ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สธ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.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 </a:t>
            </a:r>
            <a:r>
              <a:rPr kumimoji="0" lang="th-TH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วิทยาลัยบัณฑิตเอเซีย สำรวจทำรหัสพิกัดทรัพยากรกายภาพชีวภาพ โครงการอนุรักษ์ พันธุกรรมพืชอันเนื่องมาจาก</a:t>
            </a:r>
            <a:r>
              <a:rPr kumimoji="0" lang="th-TH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mpt" panose="00000500000000000000" pitchFamily="2" charset="-34"/>
                <a:cs typeface="Prompt" panose="00000500000000000000" pitchFamily="2" charset="-34"/>
                <a:sym typeface="Arial" panose="020B0604020202020204"/>
              </a:rPr>
              <a:t>พระราชดำริ (อพ.สธ)</a:t>
            </a:r>
            <a:endParaRPr kumimoji="0" lang="th-TH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rompt" panose="00000500000000000000" pitchFamily="2" charset="-34"/>
              <a:cs typeface="Prompt" panose="00000500000000000000" pitchFamily="2" charset="-34"/>
              <a:sym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0915" y="1610945"/>
            <a:ext cx="7143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	</a:t>
            </a:r>
            <a:r>
              <a:rPr kumimoji="0" lang="th-TH" sz="21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วันที่ 27 ธันวาคม 2566</a:t>
            </a:r>
          </a:p>
          <a:p>
            <a:pPr lvl="0"/>
            <a:r>
              <a:rPr kumimoji="0" lang="th-TH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IT๙" panose="020B0500040200020003" pitchFamily="34" charset="-34"/>
                <a:cs typeface="TH SarabunIT๙" panose="020B0500040200020003" pitchFamily="34" charset="-34"/>
                <a:sym typeface="Arial" panose="020B0604020202020204"/>
              </a:rPr>
              <a:t>เวลา 9.09 -10.39 น. ดำเนิน</a:t>
            </a:r>
            <a:r>
              <a:rPr lang="th-TH" sz="21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กิจกรรมสำรวจทำรหัสพิกัดทรัพยากรกายภาพชีวภาพ โดยมี ดร.ชวลิต  หงส์ยนต์ และทีมงานเลขานุการโครงการร่วมดำเนินการ และให้คำปรึกษา ให้แก่บุคลากรและนักศึกษาที่เข้าร่วมกิจกรรมในวันดังกล่าว</a:t>
            </a:r>
            <a:endParaRPr kumimoji="0" lang="th-TH" altLang="th-TH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IT๙" panose="020B0500040200020003" pitchFamily="34" charset="-34"/>
              <a:cs typeface="TH SarabunIT๙" panose="020B0500040200020003" pitchFamily="34" charset="-34"/>
              <a:sym typeface="Arial" panose="020B060402020202020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41129" y="624905"/>
            <a:ext cx="1104900" cy="17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9" y="2818415"/>
            <a:ext cx="1062484" cy="1069544"/>
          </a:xfrm>
          <a:prstGeom prst="rect">
            <a:avLst/>
          </a:prstGeom>
        </p:spPr>
      </p:pic>
      <p:pic>
        <p:nvPicPr>
          <p:cNvPr id="14" name="รูปภาพ 13" descr="รูปภาพประกอบด้วย กลางแจ้ง, รถยนต์, คน, พาหนะ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4669492-FFBF-A0C1-07A6-DE6B604A6A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41" r="14346"/>
          <a:stretch/>
        </p:blipFill>
        <p:spPr>
          <a:xfrm>
            <a:off x="3553588" y="3203527"/>
            <a:ext cx="1689160" cy="1659753"/>
          </a:xfrm>
          <a:prstGeom prst="rect">
            <a:avLst/>
          </a:prstGeom>
        </p:spPr>
      </p:pic>
      <p:pic>
        <p:nvPicPr>
          <p:cNvPr id="21" name="รูปภาพ 20" descr="รูปภาพประกอบด้วย เสื้อผ้า, คน, กลางแจ้ง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67F81ED4-4D60-872E-4FB8-05AFBFC28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085" y="3203527"/>
            <a:ext cx="2213503" cy="1659753"/>
          </a:xfrm>
          <a:prstGeom prst="rect">
            <a:avLst/>
          </a:prstGeom>
        </p:spPr>
      </p:pic>
      <p:pic>
        <p:nvPicPr>
          <p:cNvPr id="23" name="รูปภาพ 22" descr="รูปภาพประกอบด้วย เสื้อผ้า, คน, กลางแจ้ง, หญิ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1027D29E-554B-2A98-BC51-462D752CB6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2747" y="3203527"/>
            <a:ext cx="2213504" cy="1659754"/>
          </a:xfrm>
          <a:prstGeom prst="rect">
            <a:avLst/>
          </a:prstGeom>
        </p:spPr>
      </p:pic>
      <p:pic>
        <p:nvPicPr>
          <p:cNvPr id="29" name="รูปภาพ 28" descr="รูปภาพประกอบด้วย คน, กลางแจ้ง, เสื้อผ้า, ต้นไม้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71C01CAC-5A04-3C82-85A3-8DCE7B488C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9949" y="3203527"/>
            <a:ext cx="1800358" cy="165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842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850195" y="0"/>
            <a:ext cx="7293806" cy="5143500"/>
          </a:xfrm>
          <a:prstGeom prst="rect">
            <a:avLst/>
          </a:prstGeom>
          <a:solidFill>
            <a:srgbClr val="942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8" r="15965"/>
          <a:stretch>
            <a:fillRect/>
          </a:stretch>
        </p:blipFill>
        <p:spPr bwMode="auto">
          <a:xfrm>
            <a:off x="196850" y="457200"/>
            <a:ext cx="1308038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6" y="3048000"/>
            <a:ext cx="1216685" cy="1224769"/>
          </a:xfrm>
          <a:prstGeom prst="rect">
            <a:avLst/>
          </a:prstGeom>
        </p:spPr>
      </p:pic>
      <p:sp>
        <p:nvSpPr>
          <p:cNvPr id="4" name="กล่องข้อความ 3"/>
          <p:cNvSpPr txBox="1"/>
          <p:nvPr/>
        </p:nvSpPr>
        <p:spPr>
          <a:xfrm>
            <a:off x="1871443" y="992264"/>
            <a:ext cx="7272557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27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2095290" y="335756"/>
            <a:ext cx="60866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15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pitchFamily="2" charset="-34"/>
                <a:cs typeface="Prompt" panose="00000500000000000000" pitchFamily="2" charset="-34"/>
              </a:rPr>
              <a:t>  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endParaRPr lang="th-TH" sz="15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pPr>
              <a:defRPr/>
            </a:pPr>
            <a:endParaRPr lang="th-TH" sz="1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419225" y="543458"/>
            <a:ext cx="7381875" cy="4375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 New" panose="020B0500040200020003" pitchFamily="34" charset="-34"/>
                <a:ea typeface="Calibri" panose="020F0502020204030204" charset="0"/>
                <a:cs typeface="TH Sarabun New" panose="020B0500040200020003" pitchFamily="34" charset="-34"/>
              </a:rPr>
              <a:t>  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4950" y="190500"/>
            <a:ext cx="7296150" cy="535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9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100" dirty="0"/>
          </a:p>
        </p:txBody>
      </p:sp>
      <p:sp>
        <p:nvSpPr>
          <p:cNvPr id="9" name="Google Shape;141;p14"/>
          <p:cNvSpPr txBox="1"/>
          <p:nvPr/>
        </p:nvSpPr>
        <p:spPr>
          <a:xfrm>
            <a:off x="2856578" y="1295400"/>
            <a:ext cx="4887247" cy="2571750"/>
          </a:xfrm>
          <a:prstGeom prst="rect">
            <a:avLst/>
          </a:prstGeom>
          <a:noFill/>
          <a:ln>
            <a:noFill/>
          </a:ln>
          <a:effectLst>
            <a:outerShdw blurRad="857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68568" tIns="68568" rIns="68568" bIns="68568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rompt" panose="00000500000000000000" pitchFamily="2" charset="-34"/>
                <a:ea typeface="Poppins" panose="00000500000000000000"/>
                <a:cs typeface="Prompt" panose="00000500000000000000" pitchFamily="2" charset="-34"/>
                <a:sym typeface="Poppins" panose="00000500000000000000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Poppins" panose="00000500000000000000"/>
              <a:buNone/>
              <a:defRPr sz="5200" b="1" i="0" u="none" strike="noStrike" cap="none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defRPr>
            </a:lvl9pPr>
          </a:lstStyle>
          <a:p>
            <a:pPr>
              <a:lnSpc>
                <a:spcPct val="150000"/>
              </a:lnSpc>
            </a:pPr>
            <a:r>
              <a:rPr lang="th-TH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charset="0"/>
                <a:cs typeface="Prompt" panose="00000500000000000000" charset="0"/>
              </a:rPr>
              <a:t>จบกกิจกรรมในปี 2566 </a:t>
            </a:r>
          </a:p>
          <a:p>
            <a:pPr>
              <a:lnSpc>
                <a:spcPct val="150000"/>
              </a:lnSpc>
            </a:pPr>
            <a:r>
              <a:rPr lang="th-TH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charset="0"/>
                <a:cs typeface="Prompt" panose="00000500000000000000" charset="0"/>
              </a:rPr>
              <a:t>ขอกราบขอบพระคุณ</a:t>
            </a:r>
          </a:p>
          <a:p>
            <a:pPr>
              <a:lnSpc>
                <a:spcPct val="150000"/>
              </a:lnSpc>
            </a:pPr>
            <a:r>
              <a:rPr lang="th-TH" sz="3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mpt" panose="00000500000000000000" charset="0"/>
                <a:cs typeface="Prompt" panose="00000500000000000000" charset="0"/>
              </a:rPr>
              <a:t>ทุกท่านเป็นอย่างสูง</a:t>
            </a:r>
          </a:p>
          <a:p>
            <a:pPr algn="l">
              <a:lnSpc>
                <a:spcPct val="150000"/>
              </a:lnSpc>
            </a:pPr>
            <a:endParaRPr lang="th-TH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mpt" panose="00000500000000000000" charset="0"/>
              <a:cs typeface="Prompt" panose="0000050000000000000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ymbelin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EFEFEF"/>
      </a:lt2>
      <a:accent1>
        <a:srgbClr val="485364"/>
      </a:accent1>
      <a:accent2>
        <a:srgbClr val="63728A"/>
      </a:accent2>
      <a:accent3>
        <a:srgbClr val="8B9AB3"/>
      </a:accent3>
      <a:accent4>
        <a:srgbClr val="9E8473"/>
      </a:accent4>
      <a:accent5>
        <a:srgbClr val="CAAE9C"/>
      </a:accent5>
      <a:accent6>
        <a:srgbClr val="DFCEC3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</TotalTime>
  <Words>3474</Words>
  <Application>Microsoft Office PowerPoint</Application>
  <PresentationFormat>นำเสนอทางหน้าจอ (16:9)</PresentationFormat>
  <Paragraphs>209</Paragraphs>
  <Slides>42</Slides>
  <Notes>13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3</vt:i4>
      </vt:variant>
      <vt:variant>
        <vt:lpstr>ชื่อเรื่องสไลด์</vt:lpstr>
      </vt:variant>
      <vt:variant>
        <vt:i4>42</vt:i4>
      </vt:variant>
    </vt:vector>
  </HeadingPairs>
  <TitlesOfParts>
    <vt:vector size="54" baseType="lpstr">
      <vt:lpstr>TH SarabunIT๙</vt:lpstr>
      <vt:lpstr>TH Sarabun New</vt:lpstr>
      <vt:lpstr>Prompt</vt:lpstr>
      <vt:lpstr>Calibri Light</vt:lpstr>
      <vt:lpstr>TH SarabunPSK</vt:lpstr>
      <vt:lpstr>Poppins</vt:lpstr>
      <vt:lpstr>Calibri</vt:lpstr>
      <vt:lpstr>Arial</vt:lpstr>
      <vt:lpstr>Poppins Light</vt:lpstr>
      <vt:lpstr>Cymbeline template</vt:lpstr>
      <vt:lpstr>ธีมของ Office</vt:lpstr>
      <vt:lpstr>2_ธีมของ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WINDOWS_TEN</dc:creator>
  <cp:lastModifiedBy>1083</cp:lastModifiedBy>
  <cp:revision>479</cp:revision>
  <dcterms:created xsi:type="dcterms:W3CDTF">2023-12-12T15:33:00Z</dcterms:created>
  <dcterms:modified xsi:type="dcterms:W3CDTF">2024-07-01T03:15:50Z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B170C9D73F694D2F982CD0936CA06FE5_12</vt:lpwstr>
  </property>
  <property fmtid="{D5CDD505-2E9C-101B-9397-08002B2CF9AE}" pid="3" name="KSOProductBuildVer">
    <vt:lpwstr>1054-12.2.0.13359</vt:lpwstr>
  </property>
</Properties>
</file>